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726" r:id="rId2"/>
    <p:sldMasterId id="2147483739" r:id="rId3"/>
  </p:sldMasterIdLst>
  <p:notesMasterIdLst>
    <p:notesMasterId r:id="rId10"/>
  </p:notesMasterIdLst>
  <p:sldIdLst>
    <p:sldId id="309" r:id="rId4"/>
    <p:sldId id="310" r:id="rId5"/>
    <p:sldId id="295" r:id="rId6"/>
    <p:sldId id="311" r:id="rId7"/>
    <p:sldId id="312" r:id="rId8"/>
    <p:sldId id="306" r:id="rId9"/>
  </p:sldIdLst>
  <p:sldSz cx="12192000" cy="6858000"/>
  <p:notesSz cx="68580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725">
          <p15:clr>
            <a:srgbClr val="A4A3A4"/>
          </p15:clr>
        </p15:guide>
        <p15:guide id="4" pos="4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5" y="158"/>
      </p:cViewPr>
      <p:guideLst>
        <p:guide orient="horz"/>
        <p:guide pos="3840"/>
        <p:guide orient="horz" pos="725"/>
        <p:guide pos="4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3407"/>
          </a:xfrm>
          <a:prstGeom prst="rect">
            <a:avLst/>
          </a:prstGeom>
        </p:spPr>
        <p:txBody>
          <a:bodyPr vert="horz" lIns="91956" tIns="45978" rIns="91956" bIns="4597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3407"/>
          </a:xfrm>
          <a:prstGeom prst="rect">
            <a:avLst/>
          </a:prstGeom>
        </p:spPr>
        <p:txBody>
          <a:bodyPr vert="horz" lIns="91956" tIns="45978" rIns="91956" bIns="45978" rtlCol="0"/>
          <a:lstStyle>
            <a:lvl1pPr algn="r">
              <a:defRPr sz="1200"/>
            </a:lvl1pPr>
          </a:lstStyle>
          <a:p>
            <a:fld id="{D41D106E-2B22-4904-AD21-B3A07094EC6C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0400" y="1154113"/>
            <a:ext cx="5538788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56" tIns="45978" rIns="91956" bIns="4597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44861"/>
            <a:ext cx="5486400" cy="3636705"/>
          </a:xfrm>
          <a:prstGeom prst="rect">
            <a:avLst/>
          </a:prstGeom>
        </p:spPr>
        <p:txBody>
          <a:bodyPr vert="horz" lIns="91956" tIns="45978" rIns="91956" bIns="4597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69"/>
            <a:ext cx="2971800" cy="463406"/>
          </a:xfrm>
          <a:prstGeom prst="rect">
            <a:avLst/>
          </a:prstGeom>
        </p:spPr>
        <p:txBody>
          <a:bodyPr vert="horz" lIns="91956" tIns="45978" rIns="91956" bIns="4597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772669"/>
            <a:ext cx="2971800" cy="463406"/>
          </a:xfrm>
          <a:prstGeom prst="rect">
            <a:avLst/>
          </a:prstGeom>
        </p:spPr>
        <p:txBody>
          <a:bodyPr vert="horz" lIns="91956" tIns="45978" rIns="91956" bIns="45978" rtlCol="0" anchor="b"/>
          <a:lstStyle>
            <a:lvl1pPr algn="r">
              <a:defRPr sz="1200"/>
            </a:lvl1pPr>
          </a:lstStyle>
          <a:p>
            <a:fld id="{DC7E5A74-5773-42AA-862B-65AAF3FBB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174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1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7" Type="http://schemas.openxmlformats.org/officeDocument/2006/relationships/image" Target="../media/image3.png"/><Relationship Id="rId2" Type="http://schemas.openxmlformats.org/officeDocument/2006/relationships/tags" Target="../tags/tag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6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7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8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9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1.xml"/></Relationships>
</file>

<file path=ppt/slideLayouts/_rels/slideLayout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Master" Target="../slideMasters/slideMaster3.xml"/><Relationship Id="rId7" Type="http://schemas.openxmlformats.org/officeDocument/2006/relationships/image" Target="../media/image3.png"/><Relationship Id="rId2" Type="http://schemas.openxmlformats.org/officeDocument/2006/relationships/tags" Target="../tags/tag2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1B644-6BE7-4436-9A96-E09CCDE1CF97}" type="datetime1">
              <a:rPr lang="en-US"/>
              <a:pPr>
                <a:defRPr/>
              </a:pPr>
              <a:t>1/6/2016</a:t>
            </a:fld>
            <a:endParaRPr lang="de-D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CFD74-D6A8-4352-87B1-3748A2DB1D1B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082645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range 2">
    <p:bg>
      <p:bgPr>
        <a:solidFill>
          <a:srgbClr val="EFB64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 descr="casecode"/>
          <p:cNvSpPr txBox="1">
            <a:spLocks noChangeArrowheads="1"/>
          </p:cNvSpPr>
          <p:nvPr/>
        </p:nvSpPr>
        <p:spPr bwMode="auto">
          <a:xfrm>
            <a:off x="2366109" y="6588127"/>
            <a:ext cx="1506415" cy="298159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20131025  1215 PHS Admin Transformation_Phase II Program Office-Lifecycle.pptx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49741" y="6588125"/>
            <a:ext cx="64440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Booz &amp; Company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710725" y="6588125"/>
            <a:ext cx="90569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Prepared for client name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53648" y="6465888"/>
            <a:ext cx="11490568" cy="7461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62" dirty="0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353647" y="2036763"/>
            <a:ext cx="11484708" cy="74612"/>
          </a:xfrm>
          <a:prstGeom prst="rect">
            <a:avLst/>
          </a:prstGeom>
          <a:solidFill>
            <a:srgbClr val="000000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62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031" y="2224800"/>
            <a:ext cx="4873847" cy="3607200"/>
          </a:xfrm>
        </p:spPr>
        <p:txBody>
          <a:bodyPr/>
          <a:lstStyle>
            <a:lvl1pPr>
              <a:lnSpc>
                <a:spcPct val="140000"/>
              </a:lnSpc>
              <a:defRPr sz="2031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1693" y="2224800"/>
            <a:ext cx="4873847" cy="3607200"/>
          </a:xfrm>
        </p:spPr>
        <p:txBody>
          <a:bodyPr>
            <a:normAutofit/>
          </a:bodyPr>
          <a:lstStyle>
            <a:lvl1pPr marL="0" indent="0" algn="l">
              <a:lnSpc>
                <a:spcPct val="140000"/>
              </a:lnSpc>
              <a:spcBef>
                <a:spcPts val="0"/>
              </a:spcBef>
              <a:buNone/>
              <a:defRPr sz="2031">
                <a:solidFill>
                  <a:srgbClr val="000000"/>
                </a:solidFill>
                <a:latin typeface="+mj-lt"/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349739" y="6692900"/>
            <a:ext cx="416781" cy="99386"/>
          </a:xfrm>
        </p:spPr>
        <p:txBody>
          <a:bodyPr wrap="none" tIns="0" rIns="0" bIns="0" anchor="t">
            <a:spAutoFit/>
          </a:bodyPr>
          <a:lstStyle>
            <a:lvl1pPr>
              <a:defRPr>
                <a:solidFill>
                  <a:schemeClr val="tx1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672CE054-22A4-4F78-B5E9-341C1B2C7BBB}" type="datetime1">
              <a:rPr lang="en-US">
                <a:solidFill>
                  <a:srgbClr val="000000"/>
                </a:solidFill>
              </a:rPr>
              <a:pPr>
                <a:defRPr/>
              </a:pPr>
              <a:t>1/6/2016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6109" y="6692900"/>
            <a:ext cx="2082800" cy="99386"/>
          </a:xfrm>
        </p:spPr>
        <p:txBody>
          <a:bodyPr lIns="0" tIns="0" rIns="0" bIns="0" anchor="t" anchorCtr="0">
            <a:spAutoFit/>
          </a:bodyPr>
          <a:lstStyle>
            <a:lvl1pPr algn="l">
              <a:defRPr sz="646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6231" y="6573838"/>
            <a:ext cx="664308" cy="184150"/>
          </a:xfrm>
        </p:spPr>
        <p:txBody>
          <a:bodyPr lIns="0" tIns="0" bIns="0" anchor="t">
            <a:noAutofit/>
          </a:bodyPr>
          <a:lstStyle>
            <a:lvl1pPr>
              <a:defRPr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9EE2F5-8B35-4642-A2CE-2FB0C46E30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1153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range 1">
    <p:bg>
      <p:bgPr>
        <a:solidFill>
          <a:srgbClr val="F3C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710725" y="6588125"/>
            <a:ext cx="90569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Prepared for client name</a:t>
            </a:r>
          </a:p>
        </p:txBody>
      </p:sp>
      <p:sp>
        <p:nvSpPr>
          <p:cNvPr id="5" name="TextBox 4" descr="casecode"/>
          <p:cNvSpPr txBox="1">
            <a:spLocks noChangeArrowheads="1"/>
          </p:cNvSpPr>
          <p:nvPr/>
        </p:nvSpPr>
        <p:spPr bwMode="auto">
          <a:xfrm>
            <a:off x="2366109" y="6588127"/>
            <a:ext cx="1506415" cy="298159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20131025  1215 PHS Admin Transformation_Phase II Program Office-Lifecycle.pptx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9741" y="6588125"/>
            <a:ext cx="64440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Booz &amp; Company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53648" y="6465888"/>
            <a:ext cx="11490568" cy="7461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62" dirty="0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353647" y="2036763"/>
            <a:ext cx="11484708" cy="74612"/>
          </a:xfrm>
          <a:prstGeom prst="rect">
            <a:avLst/>
          </a:prstGeom>
          <a:solidFill>
            <a:srgbClr val="000000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62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031" y="2224800"/>
            <a:ext cx="4873847" cy="3607200"/>
          </a:xfrm>
        </p:spPr>
        <p:txBody>
          <a:bodyPr/>
          <a:lstStyle>
            <a:lvl1pPr>
              <a:lnSpc>
                <a:spcPct val="140000"/>
              </a:lnSpc>
              <a:defRPr sz="2031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1693" y="2224800"/>
            <a:ext cx="4873847" cy="3607200"/>
          </a:xfrm>
        </p:spPr>
        <p:txBody>
          <a:bodyPr>
            <a:normAutofit/>
          </a:bodyPr>
          <a:lstStyle>
            <a:lvl1pPr marL="0" indent="0" algn="l">
              <a:lnSpc>
                <a:spcPct val="140000"/>
              </a:lnSpc>
              <a:spcBef>
                <a:spcPts val="0"/>
              </a:spcBef>
              <a:buNone/>
              <a:defRPr sz="2031">
                <a:solidFill>
                  <a:srgbClr val="000000"/>
                </a:solidFill>
                <a:latin typeface="+mj-lt"/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349739" y="6692900"/>
            <a:ext cx="416781" cy="99386"/>
          </a:xfrm>
        </p:spPr>
        <p:txBody>
          <a:bodyPr wrap="none" tIns="0" rIns="0" bIns="0" anchor="t">
            <a:spAutoFit/>
          </a:bodyPr>
          <a:lstStyle>
            <a:lvl1pPr>
              <a:defRPr>
                <a:solidFill>
                  <a:schemeClr val="tx1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327FD73-F6FF-433B-87D4-7CB6CE5F94B3}" type="datetime1">
              <a:rPr lang="en-US">
                <a:solidFill>
                  <a:srgbClr val="000000"/>
                </a:solidFill>
              </a:rPr>
              <a:pPr>
                <a:defRPr/>
              </a:pPr>
              <a:t>1/6/2016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6109" y="6692900"/>
            <a:ext cx="2082800" cy="99386"/>
          </a:xfrm>
        </p:spPr>
        <p:txBody>
          <a:bodyPr lIns="0" tIns="0" rIns="0" bIns="0" anchor="t" anchorCtr="0">
            <a:spAutoFit/>
          </a:bodyPr>
          <a:lstStyle>
            <a:lvl1pPr algn="l">
              <a:defRPr sz="646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6231" y="6573838"/>
            <a:ext cx="664308" cy="184150"/>
          </a:xfrm>
        </p:spPr>
        <p:txBody>
          <a:bodyPr lIns="0" tIns="0" bIns="0" anchor="t">
            <a:noAutofit/>
          </a:bodyPr>
          <a:lstStyle>
            <a:lvl1pPr>
              <a:defRPr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BDA5F14-752E-48A5-B6CE-9A0EDE0AAC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786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urple">
    <p:bg>
      <p:bgPr>
        <a:solidFill>
          <a:srgbClr val="BA9CC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4710725" y="6588125"/>
            <a:ext cx="90569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Prepared for client name</a:t>
            </a:r>
          </a:p>
        </p:txBody>
      </p:sp>
      <p:sp>
        <p:nvSpPr>
          <p:cNvPr id="5" name="TextBox 4" descr="casecode"/>
          <p:cNvSpPr txBox="1">
            <a:spLocks noChangeArrowheads="1"/>
          </p:cNvSpPr>
          <p:nvPr userDrawn="1"/>
        </p:nvSpPr>
        <p:spPr bwMode="auto">
          <a:xfrm>
            <a:off x="2366109" y="6588127"/>
            <a:ext cx="1506415" cy="298159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20131025  1215 PHS Admin Transformation_Phase II Program Office-Lifecycle.pptx</a:t>
            </a:r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349741" y="6588125"/>
            <a:ext cx="64440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Booz &amp; Company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53648" y="6465888"/>
            <a:ext cx="11490568" cy="7461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62" dirty="0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353647" y="2036763"/>
            <a:ext cx="11484708" cy="74612"/>
          </a:xfrm>
          <a:prstGeom prst="rect">
            <a:avLst/>
          </a:prstGeom>
          <a:solidFill>
            <a:srgbClr val="000000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62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031" y="2224800"/>
            <a:ext cx="4873847" cy="3607200"/>
          </a:xfrm>
        </p:spPr>
        <p:txBody>
          <a:bodyPr/>
          <a:lstStyle>
            <a:lvl1pPr>
              <a:lnSpc>
                <a:spcPct val="140000"/>
              </a:lnSpc>
              <a:defRPr sz="2031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1693" y="2224800"/>
            <a:ext cx="4873847" cy="3607200"/>
          </a:xfrm>
        </p:spPr>
        <p:txBody>
          <a:bodyPr>
            <a:normAutofit/>
          </a:bodyPr>
          <a:lstStyle>
            <a:lvl1pPr marL="0" indent="0" algn="l">
              <a:lnSpc>
                <a:spcPct val="140000"/>
              </a:lnSpc>
              <a:spcBef>
                <a:spcPts val="0"/>
              </a:spcBef>
              <a:buNone/>
              <a:defRPr sz="2031">
                <a:solidFill>
                  <a:srgbClr val="000000"/>
                </a:solidFill>
                <a:latin typeface="+mj-lt"/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349739" y="6692900"/>
            <a:ext cx="416781" cy="99386"/>
          </a:xfrm>
        </p:spPr>
        <p:txBody>
          <a:bodyPr wrap="none" tIns="0" rIns="0" bIns="0" anchor="t">
            <a:spAutoFit/>
          </a:bodyPr>
          <a:lstStyle>
            <a:lvl1pPr>
              <a:defRPr>
                <a:solidFill>
                  <a:schemeClr val="tx1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97C3EA71-6AAD-446B-9531-711C1363FFAA}" type="datetime1">
              <a:rPr lang="en-US">
                <a:solidFill>
                  <a:srgbClr val="000000"/>
                </a:solidFill>
              </a:rPr>
              <a:pPr>
                <a:defRPr/>
              </a:pPr>
              <a:t>1/6/2016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6109" y="6692900"/>
            <a:ext cx="2082800" cy="99386"/>
          </a:xfrm>
        </p:spPr>
        <p:txBody>
          <a:bodyPr lIns="0" tIns="0" rIns="0" bIns="0" anchor="t" anchorCtr="0">
            <a:spAutoFit/>
          </a:bodyPr>
          <a:lstStyle>
            <a:lvl1pPr algn="l">
              <a:defRPr sz="646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6231" y="6573838"/>
            <a:ext cx="664308" cy="184150"/>
          </a:xfrm>
        </p:spPr>
        <p:txBody>
          <a:bodyPr lIns="0" tIns="0" bIns="0" anchor="t">
            <a:noAutofit/>
          </a:bodyPr>
          <a:lstStyle>
            <a:lvl1pPr>
              <a:defRPr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071DB61-F805-41E4-ACFB-740CBBE530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332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Gray 2">
    <p:bg>
      <p:bgPr>
        <a:solidFill>
          <a:srgbClr val="BF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710725" y="6588125"/>
            <a:ext cx="90569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Prepared for client name</a:t>
            </a:r>
          </a:p>
        </p:txBody>
      </p:sp>
      <p:sp>
        <p:nvSpPr>
          <p:cNvPr id="5" name="TextBox 4" descr="casecode"/>
          <p:cNvSpPr txBox="1">
            <a:spLocks noChangeArrowheads="1"/>
          </p:cNvSpPr>
          <p:nvPr/>
        </p:nvSpPr>
        <p:spPr bwMode="auto">
          <a:xfrm>
            <a:off x="2366109" y="6588127"/>
            <a:ext cx="1506415" cy="298159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20131025  1215 PHS Admin Transformation_Phase II Program Office-Lifecycle.pptx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9741" y="6588125"/>
            <a:ext cx="64440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Booz &amp; Company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53648" y="6465888"/>
            <a:ext cx="11490568" cy="7461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62" dirty="0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353647" y="2036763"/>
            <a:ext cx="11484708" cy="74612"/>
          </a:xfrm>
          <a:prstGeom prst="rect">
            <a:avLst/>
          </a:prstGeom>
          <a:solidFill>
            <a:srgbClr val="000000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62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031" y="2224800"/>
            <a:ext cx="4873847" cy="3607200"/>
          </a:xfrm>
        </p:spPr>
        <p:txBody>
          <a:bodyPr/>
          <a:lstStyle>
            <a:lvl1pPr>
              <a:lnSpc>
                <a:spcPct val="140000"/>
              </a:lnSpc>
              <a:defRPr sz="2031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1693" y="2224800"/>
            <a:ext cx="4873847" cy="3607200"/>
          </a:xfrm>
        </p:spPr>
        <p:txBody>
          <a:bodyPr>
            <a:normAutofit/>
          </a:bodyPr>
          <a:lstStyle>
            <a:lvl1pPr marL="0" indent="0" algn="l">
              <a:lnSpc>
                <a:spcPct val="140000"/>
              </a:lnSpc>
              <a:spcBef>
                <a:spcPts val="0"/>
              </a:spcBef>
              <a:buNone/>
              <a:defRPr sz="2031">
                <a:solidFill>
                  <a:srgbClr val="000000"/>
                </a:solidFill>
                <a:latin typeface="+mj-lt"/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349739" y="6692900"/>
            <a:ext cx="416781" cy="99386"/>
          </a:xfrm>
        </p:spPr>
        <p:txBody>
          <a:bodyPr wrap="none" tIns="0" rIns="0" bIns="0" anchor="t">
            <a:spAutoFit/>
          </a:bodyPr>
          <a:lstStyle>
            <a:lvl1pPr>
              <a:defRPr>
                <a:solidFill>
                  <a:schemeClr val="tx1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D72B86C-AD63-43FC-B7D1-F194BDE6401B}" type="datetime1">
              <a:rPr lang="en-US">
                <a:solidFill>
                  <a:srgbClr val="000000"/>
                </a:solidFill>
              </a:rPr>
              <a:pPr>
                <a:defRPr/>
              </a:pPr>
              <a:t>1/6/2016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6109" y="6692900"/>
            <a:ext cx="2082800" cy="99386"/>
          </a:xfrm>
        </p:spPr>
        <p:txBody>
          <a:bodyPr lIns="0" tIns="0" rIns="0" bIns="0" anchor="t" anchorCtr="0">
            <a:spAutoFit/>
          </a:bodyPr>
          <a:lstStyle>
            <a:lvl1pPr algn="l">
              <a:defRPr sz="646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6231" y="6573838"/>
            <a:ext cx="664308" cy="184150"/>
          </a:xfrm>
        </p:spPr>
        <p:txBody>
          <a:bodyPr lIns="0" tIns="0" bIns="0" anchor="t">
            <a:noAutofit/>
          </a:bodyPr>
          <a:lstStyle>
            <a:lvl1pPr>
              <a:defRPr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6A323C0-84D8-443A-B875-4B62C4E7DD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349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573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956" y="1590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6" y="1590"/>
                        <a:ext cx="1953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077" y="4733927"/>
            <a:ext cx="10374923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7077" y="152402"/>
            <a:ext cx="245012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0" y="6367463"/>
            <a:ext cx="18288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4400" y="6367465"/>
            <a:ext cx="1117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3A286-D8FD-4E7E-B2B1-82558EFA6F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229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blue background.pn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0" y="3429000"/>
            <a:ext cx="12192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47801"/>
            <a:ext cx="12192000" cy="2209800"/>
          </a:xfrm>
        </p:spPr>
        <p:txBody>
          <a:bodyPr>
            <a:noAutofit/>
          </a:bodyPr>
          <a:lstStyle>
            <a:lvl1pPr algn="l">
              <a:defRPr sz="4800" b="1" spc="-150">
                <a:solidFill>
                  <a:schemeClr val="tx2"/>
                </a:solidFill>
                <a:latin typeface="Frutiger 45 Light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657600"/>
            <a:ext cx="10363200" cy="762000"/>
          </a:xfrm>
        </p:spPr>
        <p:txBody>
          <a:bodyPr>
            <a:normAutofit/>
          </a:bodyPr>
          <a:lstStyle>
            <a:lvl1pPr marL="0" indent="0" algn="l">
              <a:buNone/>
              <a:defRPr sz="3600" spc="-150">
                <a:solidFill>
                  <a:schemeClr val="bg1"/>
                </a:solidFill>
                <a:latin typeface="Frutiger 45 Ligh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30F9-2FF4-4AB2-B69F-854A9896C9F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B5831-5223-4A44-9245-133E3842A4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436101" y="152401"/>
            <a:ext cx="24511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9662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lue background.pn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0" y="1295400"/>
            <a:ext cx="12192000" cy="5562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F233A-FD35-4ED3-92B4-718D6DB54BF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B5831-5223-4A44-9245-133E3842A4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436101" y="152401"/>
            <a:ext cx="24511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10972800" cy="457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3924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ED83-3764-4C4E-90A0-173D929E52F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B5831-5223-4A44-9245-133E3842A4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604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" y="3429001"/>
            <a:ext cx="11326284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" y="1928814"/>
            <a:ext cx="1132628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AB7-5542-474C-AA91-B8CACA7376D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B5831-5223-4A44-9245-133E3842A4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7493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F650-B882-4B86-937B-68383027AEC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B5831-5223-4A44-9245-133E3842A4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063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(Full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672EC-A5A7-4558-B1F2-A5ED3FF43D2E}" type="datetime1">
              <a:rPr lang="en-US"/>
              <a:pPr>
                <a:defRPr/>
              </a:pPr>
              <a:t>1/6/2016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582FD-A500-433A-91C7-8921EAA40C8E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5256336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47268-4D05-4639-A603-D5211CA59D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B5831-5223-4A44-9245-133E3842A4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8645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906F4-CA6E-420C-BDE3-EF11E93818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B5831-5223-4A44-9245-133E3842A4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3316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F61C-42AC-4BA5-BF21-6728939C2B2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B5831-5223-4A44-9245-133E3842A4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8255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A8A86-DF7B-4EBB-B0BC-02ED03F74D4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B5831-5223-4A44-9245-133E3842A4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5027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64E5-D99A-43A5-8A88-A46BA76306A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B5831-5223-4A44-9245-133E3842A4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191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835B-41BB-4996-9ABB-21ABA9000AF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B5831-5223-4A44-9245-133E3842A4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296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8BE5C-7E21-4BAC-BA6D-2D96F4F616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B5831-5223-4A44-9245-133E3842A4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0921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 2 Columns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Title Arial 28pt Regular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F801-82B8-4697-8B4B-E3DFE003097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Content Placeholder 6"/>
          <p:cNvSpPr>
            <a:spLocks noGrp="1"/>
          </p:cNvSpPr>
          <p:nvPr>
            <p:ph sz="quarter" idx="15" hasCustomPrompt="1"/>
          </p:nvPr>
        </p:nvSpPr>
        <p:spPr>
          <a:xfrm>
            <a:off x="615950" y="1815989"/>
            <a:ext cx="5120640" cy="4114800"/>
          </a:xfrm>
        </p:spPr>
        <p:txBody>
          <a:bodyPr/>
          <a:lstStyle>
            <a:lvl1pPr>
              <a:buClrTx/>
              <a:defRPr sz="2000"/>
            </a:lvl1pPr>
            <a:lvl2pPr marL="514350" indent="-282575">
              <a:buClrTx/>
              <a:defRPr sz="2000"/>
            </a:lvl2pPr>
            <a:lvl3pPr marL="746125" indent="-231775">
              <a:buClrTx/>
              <a:defRPr sz="2000"/>
            </a:lvl3pPr>
            <a:lvl4pPr marL="1030288" indent="-284163">
              <a:buClrTx/>
              <a:defRPr sz="2000"/>
            </a:lvl4pPr>
            <a:lvl5pPr marL="1260475" indent="-230188">
              <a:buClrTx/>
              <a:defRPr sz="2000"/>
            </a:lvl5pPr>
          </a:lstStyle>
          <a:p>
            <a:pPr lvl="0"/>
            <a:r>
              <a:rPr lang="en-US" dirty="0" smtClean="0"/>
              <a:t>Bulleted text – Arial 20pt Regular</a:t>
            </a:r>
            <a:br>
              <a:rPr lang="en-US" dirty="0" smtClean="0"/>
            </a:br>
            <a:r>
              <a:rPr lang="en-US" dirty="0" smtClean="0"/>
              <a:t>Five bullet levels are built in (hit Enter then Tab to get to the next bullet level)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6"/>
          <p:cNvSpPr>
            <a:spLocks noGrp="1"/>
          </p:cNvSpPr>
          <p:nvPr>
            <p:ph sz="quarter" idx="16" hasCustomPrompt="1"/>
          </p:nvPr>
        </p:nvSpPr>
        <p:spPr>
          <a:xfrm>
            <a:off x="6455410" y="1815989"/>
            <a:ext cx="5120640" cy="4114800"/>
          </a:xfrm>
        </p:spPr>
        <p:txBody>
          <a:bodyPr/>
          <a:lstStyle>
            <a:lvl1pPr>
              <a:buClrTx/>
              <a:defRPr sz="2000"/>
            </a:lvl1pPr>
            <a:lvl2pPr marL="514350" indent="-282575">
              <a:buClrTx/>
              <a:defRPr sz="2000"/>
            </a:lvl2pPr>
            <a:lvl3pPr marL="746125" indent="-231775">
              <a:buClrTx/>
              <a:defRPr sz="2000"/>
            </a:lvl3pPr>
            <a:lvl4pPr marL="1030288" indent="-284163">
              <a:buClrTx/>
              <a:defRPr sz="2000"/>
            </a:lvl4pPr>
            <a:lvl5pPr marL="1260475" indent="-230188">
              <a:buClrTx/>
              <a:defRPr sz="2000"/>
            </a:lvl5pPr>
          </a:lstStyle>
          <a:p>
            <a:pPr lvl="0"/>
            <a:r>
              <a:rPr lang="en-US" dirty="0" smtClean="0"/>
              <a:t>Bulleted text – Arial 20pt Regular</a:t>
            </a:r>
            <a:br>
              <a:rPr lang="en-US" dirty="0" smtClean="0"/>
            </a:br>
            <a:r>
              <a:rPr lang="en-US" dirty="0" smtClean="0"/>
              <a:t>Five bullet levels are built in (hit Enter then Tab to get to the next bullet level)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21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7777654" y="6390211"/>
            <a:ext cx="4414346" cy="320040"/>
          </a:xfrm>
          <a:prstGeom prst="rect">
            <a:avLst/>
          </a:prstGeom>
        </p:spPr>
        <p:txBody>
          <a:bodyPr lIns="45720" tIns="45720" rIns="4572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800" baseline="0">
                <a:latin typeface="+mn-lt"/>
              </a:defRPr>
            </a:lvl1pPr>
            <a:lvl2pPr algn="l">
              <a:buNone/>
              <a:defRPr sz="600"/>
            </a:lvl2pPr>
            <a:lvl3pPr algn="l">
              <a:buNone/>
              <a:defRPr sz="600"/>
            </a:lvl3pPr>
            <a:lvl4pPr algn="l">
              <a:buNone/>
              <a:defRPr sz="600"/>
            </a:lvl4pPr>
            <a:lvl5pPr algn="l">
              <a:buNone/>
              <a:defRPr sz="600"/>
            </a:lvl5pPr>
          </a:lstStyle>
          <a:p>
            <a:pPr lvl="0"/>
            <a:r>
              <a:rPr lang="en-US" dirty="0" smtClean="0"/>
              <a:t>Source: Click to add source. Use a single space after “Source:” and a period at the end of the source. Stretch the box to the left as needed.</a:t>
            </a:r>
            <a:endParaRPr lang="en-US" dirty="0"/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0" y="6558902"/>
            <a:ext cx="5843753" cy="320040"/>
          </a:xfrm>
          <a:prstGeom prst="rect">
            <a:avLst/>
          </a:prstGeom>
          <a:solidFill>
            <a:schemeClr val="bg1"/>
          </a:solidFill>
        </p:spPr>
        <p:txBody>
          <a:bodyPr lIns="45720" rIns="45720" anchor="b">
            <a:noAutofit/>
          </a:bodyPr>
          <a:lstStyle>
            <a:lvl1pPr marL="0" indent="0" algn="l" defTabSz="91440">
              <a:spcBef>
                <a:spcPts val="0"/>
              </a:spcBef>
              <a:buFont typeface="+mj-lt"/>
              <a:buNone/>
              <a:defRPr sz="800" baseline="0">
                <a:solidFill>
                  <a:schemeClr val="tx1"/>
                </a:solidFill>
                <a:latin typeface="+mn-lt"/>
              </a:defRPr>
            </a:lvl1pPr>
            <a:lvl2pPr>
              <a:buNone/>
              <a:defRPr sz="600">
                <a:solidFill>
                  <a:schemeClr val="tx1"/>
                </a:solidFill>
              </a:defRPr>
            </a:lvl2pPr>
            <a:lvl3pPr>
              <a:buNone/>
              <a:defRPr sz="600">
                <a:solidFill>
                  <a:schemeClr val="tx1"/>
                </a:solidFill>
              </a:defRPr>
            </a:lvl3pPr>
            <a:lvl4pPr>
              <a:buNone/>
              <a:defRPr sz="600">
                <a:solidFill>
                  <a:schemeClr val="tx1"/>
                </a:solidFill>
              </a:defRPr>
            </a:lvl4pPr>
            <a:lvl5pPr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CONFIDENTIAL | DRAFT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06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1B644-6BE7-4436-9A96-E09CCDE1CF97}" type="datetime1">
              <a:rPr lang="en-US"/>
              <a:pPr>
                <a:defRPr/>
              </a:pPr>
              <a:t>1/6/2016</a:t>
            </a:fld>
            <a:endParaRPr lang="de-D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CFD74-D6A8-4352-87B1-3748A2DB1D1B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322639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(Full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672EC-A5A7-4558-B1F2-A5ED3FF43D2E}" type="datetime1">
              <a:rPr lang="en-US"/>
              <a:pPr>
                <a:defRPr/>
              </a:pPr>
              <a:t>1/6/2016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582FD-A500-433A-91C7-8921EAA40C8E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602001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Text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B8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326" y="1569599"/>
            <a:ext cx="5542892" cy="4611600"/>
          </a:xfrm>
        </p:spPr>
        <p:txBody>
          <a:bodyPr>
            <a:normAutofit/>
          </a:bodyPr>
          <a:lstStyle>
            <a:lvl1pPr>
              <a:defRPr sz="1477"/>
            </a:lvl1pPr>
            <a:lvl2pPr>
              <a:defRPr sz="1477"/>
            </a:lvl2pPr>
            <a:lvl3pPr>
              <a:defRPr sz="1477"/>
            </a:lvl3pPr>
            <a:lvl4pPr>
              <a:defRPr sz="1477"/>
            </a:lvl4pPr>
            <a:lvl5pPr>
              <a:defRPr sz="1477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9526" y="1569599"/>
            <a:ext cx="5542892" cy="4611600"/>
          </a:xfrm>
        </p:spPr>
        <p:txBody>
          <a:bodyPr>
            <a:normAutofit/>
          </a:bodyPr>
          <a:lstStyle>
            <a:lvl1pPr>
              <a:defRPr sz="1477"/>
            </a:lvl1pPr>
            <a:lvl2pPr>
              <a:defRPr sz="1477"/>
            </a:lvl2pPr>
            <a:lvl3pPr>
              <a:defRPr sz="1477"/>
            </a:lvl3pPr>
            <a:lvl4pPr>
              <a:defRPr sz="1477"/>
            </a:lvl4pPr>
            <a:lvl5pPr>
              <a:defRPr sz="1477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0D3F7-7A16-4837-8009-385D62C25936}" type="datetime1">
              <a:rPr lang="en-US"/>
              <a:pPr>
                <a:defRPr/>
              </a:pPr>
              <a:t>1/6/2016</a:t>
            </a:fld>
            <a:endParaRPr lang="de-D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2F19E-B11B-44C1-9734-67B68A48F847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7096075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Text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B8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326" y="1569599"/>
            <a:ext cx="5542892" cy="4611600"/>
          </a:xfrm>
        </p:spPr>
        <p:txBody>
          <a:bodyPr>
            <a:normAutofit/>
          </a:bodyPr>
          <a:lstStyle>
            <a:lvl1pPr>
              <a:defRPr sz="1477"/>
            </a:lvl1pPr>
            <a:lvl2pPr>
              <a:defRPr sz="1477"/>
            </a:lvl2pPr>
            <a:lvl3pPr>
              <a:defRPr sz="1477"/>
            </a:lvl3pPr>
            <a:lvl4pPr>
              <a:defRPr sz="1477"/>
            </a:lvl4pPr>
            <a:lvl5pPr>
              <a:defRPr sz="1477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9526" y="1569599"/>
            <a:ext cx="5542892" cy="4611600"/>
          </a:xfrm>
        </p:spPr>
        <p:txBody>
          <a:bodyPr>
            <a:normAutofit/>
          </a:bodyPr>
          <a:lstStyle>
            <a:lvl1pPr>
              <a:defRPr sz="1477"/>
            </a:lvl1pPr>
            <a:lvl2pPr>
              <a:defRPr sz="1477"/>
            </a:lvl2pPr>
            <a:lvl3pPr>
              <a:defRPr sz="1477"/>
            </a:lvl3pPr>
            <a:lvl4pPr>
              <a:defRPr sz="1477"/>
            </a:lvl4pPr>
            <a:lvl5pPr>
              <a:defRPr sz="1477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0D3F7-7A16-4837-8009-385D62C25936}" type="datetime1">
              <a:rPr lang="en-US"/>
              <a:pPr>
                <a:defRPr/>
              </a:pPr>
              <a:t>1/6/2016</a:t>
            </a:fld>
            <a:endParaRPr lang="de-D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2F19E-B11B-44C1-9734-67B68A48F847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9703924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6D27E-2A9C-424D-A4D7-F5481CC17CA8}" type="datetime1">
              <a:rPr lang="en-US"/>
              <a:pPr>
                <a:defRPr/>
              </a:pPr>
              <a:t>1/6/2016</a:t>
            </a:fld>
            <a:endParaRPr lang="de-D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EDFC1-6321-4663-92FE-BECFEF03AD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5221321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O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556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956" y="1590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6" y="1590"/>
                        <a:ext cx="1953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1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077" y="4733927"/>
            <a:ext cx="10374923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7077" y="152402"/>
            <a:ext cx="245012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031" y="2224800"/>
            <a:ext cx="4873847" cy="3607200"/>
          </a:xfrm>
        </p:spPr>
        <p:txBody>
          <a:bodyPr/>
          <a:lstStyle>
            <a:lvl1pPr>
              <a:lnSpc>
                <a:spcPct val="140000"/>
              </a:lnSpc>
              <a:defRPr sz="2031" b="0">
                <a:solidFill>
                  <a:srgbClr val="004B8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1693" y="2224800"/>
            <a:ext cx="4873847" cy="3607200"/>
          </a:xfrm>
        </p:spPr>
        <p:txBody>
          <a:bodyPr rtlCol="0">
            <a:noAutofit/>
          </a:bodyPr>
          <a:lstStyle>
            <a:lvl1pPr marL="0" indent="0" algn="l" defTabSz="844083" rtl="0" eaLnBrk="1" latinLnBrk="0" hangingPunct="1">
              <a:lnSpc>
                <a:spcPct val="140000"/>
              </a:lnSpc>
              <a:spcBef>
                <a:spcPct val="0"/>
              </a:spcBef>
              <a:buNone/>
              <a:defRPr lang="en-US" sz="2031" b="0" kern="1200" dirty="0">
                <a:solidFill>
                  <a:srgbClr val="004B8D"/>
                </a:solidFill>
                <a:latin typeface="Frutiger 45 Light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lang="en-US"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150D2-9A39-4DC2-9AB7-6106AB26B3BE}" type="datetime1">
              <a:rPr lang="en-US"/>
              <a:pPr>
                <a:defRPr/>
              </a:pPr>
              <a:t>1/6/2016</a:t>
            </a:fld>
            <a:endParaRPr lang="de-D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5603A-9432-4A78-B142-0C873388FCFC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7251722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lue 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710725" y="6588125"/>
            <a:ext cx="90569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dirty="0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Prepared for client name</a:t>
            </a:r>
          </a:p>
        </p:txBody>
      </p:sp>
      <p:sp>
        <p:nvSpPr>
          <p:cNvPr id="5" name="TextBox 4" descr="casecode"/>
          <p:cNvSpPr txBox="1">
            <a:spLocks noChangeArrowheads="1"/>
          </p:cNvSpPr>
          <p:nvPr/>
        </p:nvSpPr>
        <p:spPr bwMode="auto">
          <a:xfrm>
            <a:off x="2366109" y="6588127"/>
            <a:ext cx="1506415" cy="298159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dirty="0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20131025  1215 PHS Admin </a:t>
            </a:r>
            <a:r>
              <a:rPr lang="en-US" sz="646" dirty="0" err="1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Transformation_Phase</a:t>
            </a:r>
            <a:r>
              <a:rPr lang="en-US" sz="646" dirty="0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 II Program Office-Lifecycle.pptx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9741" y="6588125"/>
            <a:ext cx="64440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Booz &amp; Company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53648" y="6465888"/>
            <a:ext cx="11490568" cy="7461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62" dirty="0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353647" y="2036763"/>
            <a:ext cx="11484708" cy="74612"/>
          </a:xfrm>
          <a:prstGeom prst="rect">
            <a:avLst/>
          </a:prstGeom>
          <a:solidFill>
            <a:srgbClr val="000000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62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031" y="2224800"/>
            <a:ext cx="4873847" cy="3607200"/>
          </a:xfrm>
        </p:spPr>
        <p:txBody>
          <a:bodyPr/>
          <a:lstStyle>
            <a:lvl1pPr>
              <a:lnSpc>
                <a:spcPct val="140000"/>
              </a:lnSpc>
              <a:defRPr sz="2031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1693" y="2224800"/>
            <a:ext cx="4873847" cy="3607200"/>
          </a:xfrm>
        </p:spPr>
        <p:txBody>
          <a:bodyPr>
            <a:normAutofit/>
          </a:bodyPr>
          <a:lstStyle>
            <a:lvl1pPr marL="0" indent="0" algn="l">
              <a:lnSpc>
                <a:spcPct val="140000"/>
              </a:lnSpc>
              <a:spcBef>
                <a:spcPts val="0"/>
              </a:spcBef>
              <a:buNone/>
              <a:defRPr sz="2031">
                <a:solidFill>
                  <a:srgbClr val="000000"/>
                </a:solidFill>
                <a:latin typeface="+mj-lt"/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349739" y="6692900"/>
            <a:ext cx="416781" cy="99386"/>
          </a:xfrm>
        </p:spPr>
        <p:txBody>
          <a:bodyPr wrap="none" tIns="0" rIns="0" bIns="0" anchor="t">
            <a:spAutoFit/>
          </a:bodyPr>
          <a:lstStyle>
            <a:lvl1pPr>
              <a:defRPr>
                <a:solidFill>
                  <a:schemeClr val="tx1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93328651-2ACD-42C0-808B-DC0B33387B66}" type="datetime1">
              <a:rPr lang="en-US">
                <a:solidFill>
                  <a:srgbClr val="000000"/>
                </a:solidFill>
              </a:rPr>
              <a:pPr>
                <a:defRPr/>
              </a:pPr>
              <a:t>1/6/2016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6109" y="6692900"/>
            <a:ext cx="2082800" cy="99386"/>
          </a:xfrm>
        </p:spPr>
        <p:txBody>
          <a:bodyPr lIns="0" tIns="0" rIns="0" bIns="0" anchor="t" anchorCtr="0">
            <a:spAutoFit/>
          </a:bodyPr>
          <a:lstStyle>
            <a:lvl1pPr algn="l">
              <a:defRPr sz="646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6231" y="6573838"/>
            <a:ext cx="664308" cy="184150"/>
          </a:xfrm>
        </p:spPr>
        <p:txBody>
          <a:bodyPr lIns="0" tIns="0" bIns="0" anchor="t">
            <a:noAutofit/>
          </a:bodyPr>
          <a:lstStyle>
            <a:lvl1pPr>
              <a:defRPr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8A2A47F-A133-4E27-9FE3-A0D6CB99C6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22369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lue 4">
    <p:bg>
      <p:bgPr>
        <a:solidFill>
          <a:srgbClr val="A5C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710725" y="6588125"/>
            <a:ext cx="90569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Prepared for client name</a:t>
            </a:r>
          </a:p>
        </p:txBody>
      </p:sp>
      <p:sp>
        <p:nvSpPr>
          <p:cNvPr id="5" name="TextBox 4" descr="casecode"/>
          <p:cNvSpPr txBox="1">
            <a:spLocks noChangeArrowheads="1"/>
          </p:cNvSpPr>
          <p:nvPr/>
        </p:nvSpPr>
        <p:spPr bwMode="auto">
          <a:xfrm>
            <a:off x="2366109" y="6588127"/>
            <a:ext cx="1506415" cy="298159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20131025  1215 PHS Admin Transformation_Phase II Program Office-Lifecycle.pptx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9741" y="6588125"/>
            <a:ext cx="64440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Booz &amp; Company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53648" y="6465888"/>
            <a:ext cx="11490568" cy="7461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62" dirty="0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353647" y="2036763"/>
            <a:ext cx="11484708" cy="74612"/>
          </a:xfrm>
          <a:prstGeom prst="rect">
            <a:avLst/>
          </a:prstGeom>
          <a:solidFill>
            <a:srgbClr val="000000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62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031" y="2224800"/>
            <a:ext cx="4873847" cy="3607200"/>
          </a:xfrm>
        </p:spPr>
        <p:txBody>
          <a:bodyPr/>
          <a:lstStyle>
            <a:lvl1pPr>
              <a:lnSpc>
                <a:spcPct val="140000"/>
              </a:lnSpc>
              <a:defRPr sz="2031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1693" y="2224800"/>
            <a:ext cx="4873847" cy="3607200"/>
          </a:xfrm>
        </p:spPr>
        <p:txBody>
          <a:bodyPr>
            <a:normAutofit/>
          </a:bodyPr>
          <a:lstStyle>
            <a:lvl1pPr marL="0" indent="0" algn="l">
              <a:lnSpc>
                <a:spcPct val="140000"/>
              </a:lnSpc>
              <a:spcBef>
                <a:spcPts val="0"/>
              </a:spcBef>
              <a:buNone/>
              <a:defRPr sz="2031">
                <a:solidFill>
                  <a:srgbClr val="000000"/>
                </a:solidFill>
                <a:latin typeface="+mj-lt"/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349739" y="6692900"/>
            <a:ext cx="416781" cy="99386"/>
          </a:xfrm>
        </p:spPr>
        <p:txBody>
          <a:bodyPr wrap="none" tIns="0" rIns="0" bIns="0" anchor="t">
            <a:spAutoFit/>
          </a:bodyPr>
          <a:lstStyle>
            <a:lvl1pPr>
              <a:defRPr>
                <a:solidFill>
                  <a:schemeClr val="tx1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02C9E16A-D8BD-4E1F-B870-C9FDE80DCC84}" type="datetime1">
              <a:rPr lang="en-US">
                <a:solidFill>
                  <a:srgbClr val="000000"/>
                </a:solidFill>
              </a:rPr>
              <a:pPr>
                <a:defRPr/>
              </a:pPr>
              <a:t>1/6/2016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6109" y="6692900"/>
            <a:ext cx="2082800" cy="99386"/>
          </a:xfrm>
        </p:spPr>
        <p:txBody>
          <a:bodyPr lIns="0" tIns="0" rIns="0" bIns="0" anchor="t" anchorCtr="0">
            <a:spAutoFit/>
          </a:bodyPr>
          <a:lstStyle>
            <a:lvl1pPr algn="l">
              <a:defRPr sz="646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6231" y="6573838"/>
            <a:ext cx="664308" cy="184150"/>
          </a:xfrm>
        </p:spPr>
        <p:txBody>
          <a:bodyPr lIns="0" tIns="0" bIns="0" anchor="t">
            <a:noAutofit/>
          </a:bodyPr>
          <a:lstStyle>
            <a:lvl1pPr>
              <a:defRPr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A770F15-7AA3-4630-B2BC-675589ED6B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76493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Green 2">
    <p:bg>
      <p:bgPr>
        <a:solidFill>
          <a:srgbClr val="AFE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4710725" y="6588125"/>
            <a:ext cx="90569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Prepared for client name</a:t>
            </a:r>
          </a:p>
        </p:txBody>
      </p:sp>
      <p:sp>
        <p:nvSpPr>
          <p:cNvPr id="5" name="TextBox 4" descr="casecode"/>
          <p:cNvSpPr txBox="1">
            <a:spLocks noChangeArrowheads="1"/>
          </p:cNvSpPr>
          <p:nvPr userDrawn="1"/>
        </p:nvSpPr>
        <p:spPr bwMode="auto">
          <a:xfrm>
            <a:off x="2366109" y="6588127"/>
            <a:ext cx="1506415" cy="298159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20131025  1215 PHS Admin Transformation_Phase II Program Office-Lifecycle.pptx</a:t>
            </a:r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349741" y="6588125"/>
            <a:ext cx="64440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Booz &amp; Company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53648" y="6465888"/>
            <a:ext cx="11490568" cy="7461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62" dirty="0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353647" y="2036763"/>
            <a:ext cx="11484708" cy="74612"/>
          </a:xfrm>
          <a:prstGeom prst="rect">
            <a:avLst/>
          </a:prstGeom>
          <a:solidFill>
            <a:srgbClr val="000000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62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031" y="2224800"/>
            <a:ext cx="4873847" cy="3607200"/>
          </a:xfrm>
        </p:spPr>
        <p:txBody>
          <a:bodyPr/>
          <a:lstStyle>
            <a:lvl1pPr>
              <a:lnSpc>
                <a:spcPct val="140000"/>
              </a:lnSpc>
              <a:defRPr sz="2031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1693" y="2224800"/>
            <a:ext cx="4873847" cy="3607200"/>
          </a:xfrm>
        </p:spPr>
        <p:txBody>
          <a:bodyPr>
            <a:normAutofit/>
          </a:bodyPr>
          <a:lstStyle>
            <a:lvl1pPr marL="0" indent="0" algn="l">
              <a:lnSpc>
                <a:spcPct val="140000"/>
              </a:lnSpc>
              <a:spcBef>
                <a:spcPts val="0"/>
              </a:spcBef>
              <a:buNone/>
              <a:defRPr sz="2031">
                <a:solidFill>
                  <a:srgbClr val="000000"/>
                </a:solidFill>
                <a:latin typeface="+mj-lt"/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349739" y="6692900"/>
            <a:ext cx="416781" cy="99386"/>
          </a:xfrm>
        </p:spPr>
        <p:txBody>
          <a:bodyPr wrap="none" tIns="0" rIns="0" bIns="0" anchor="t">
            <a:spAutoFit/>
          </a:bodyPr>
          <a:lstStyle>
            <a:lvl1pPr>
              <a:defRPr>
                <a:solidFill>
                  <a:schemeClr val="tx1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88862FA0-8F51-4BD5-BF25-F008FA36A7D9}" type="datetime1">
              <a:rPr lang="en-US">
                <a:solidFill>
                  <a:srgbClr val="000000"/>
                </a:solidFill>
              </a:rPr>
              <a:pPr>
                <a:defRPr/>
              </a:pPr>
              <a:t>1/6/2016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6109" y="6692900"/>
            <a:ext cx="2082800" cy="99386"/>
          </a:xfrm>
        </p:spPr>
        <p:txBody>
          <a:bodyPr lIns="0" tIns="0" rIns="0" bIns="0" anchor="t" anchorCtr="0">
            <a:spAutoFit/>
          </a:bodyPr>
          <a:lstStyle>
            <a:lvl1pPr algn="l">
              <a:defRPr sz="646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6231" y="6573838"/>
            <a:ext cx="664308" cy="184150"/>
          </a:xfrm>
        </p:spPr>
        <p:txBody>
          <a:bodyPr lIns="0" tIns="0" bIns="0" anchor="t">
            <a:noAutofit/>
          </a:bodyPr>
          <a:lstStyle>
            <a:lvl1pPr>
              <a:defRPr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4D59D9A-8601-498C-9CD2-0B73783DB6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33522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Green 1">
    <p:bg>
      <p:bgPr>
        <a:solidFill>
          <a:srgbClr val="DAF0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710725" y="6588125"/>
            <a:ext cx="90569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Prepared for client name</a:t>
            </a:r>
          </a:p>
        </p:txBody>
      </p:sp>
      <p:sp>
        <p:nvSpPr>
          <p:cNvPr id="5" name="TextBox 4" descr="casecode"/>
          <p:cNvSpPr txBox="1">
            <a:spLocks noChangeArrowheads="1"/>
          </p:cNvSpPr>
          <p:nvPr/>
        </p:nvSpPr>
        <p:spPr bwMode="auto">
          <a:xfrm>
            <a:off x="2366109" y="6588127"/>
            <a:ext cx="1506415" cy="298159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20131025  1215 PHS Admin Transformation_Phase II Program Office-Lifecycle.pptx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9741" y="6588125"/>
            <a:ext cx="64440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Booz &amp; Company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53648" y="6465888"/>
            <a:ext cx="11490568" cy="7461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62" dirty="0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353647" y="2036763"/>
            <a:ext cx="11484708" cy="74612"/>
          </a:xfrm>
          <a:prstGeom prst="rect">
            <a:avLst/>
          </a:prstGeom>
          <a:solidFill>
            <a:srgbClr val="000000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62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031" y="2224800"/>
            <a:ext cx="4873847" cy="3607200"/>
          </a:xfrm>
        </p:spPr>
        <p:txBody>
          <a:bodyPr/>
          <a:lstStyle>
            <a:lvl1pPr>
              <a:lnSpc>
                <a:spcPct val="140000"/>
              </a:lnSpc>
              <a:defRPr sz="2031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1693" y="2224800"/>
            <a:ext cx="4873847" cy="3607200"/>
          </a:xfrm>
        </p:spPr>
        <p:txBody>
          <a:bodyPr>
            <a:normAutofit/>
          </a:bodyPr>
          <a:lstStyle>
            <a:lvl1pPr marL="0" indent="0" algn="l">
              <a:lnSpc>
                <a:spcPct val="140000"/>
              </a:lnSpc>
              <a:spcBef>
                <a:spcPts val="0"/>
              </a:spcBef>
              <a:buNone/>
              <a:defRPr sz="2031">
                <a:solidFill>
                  <a:srgbClr val="000000"/>
                </a:solidFill>
                <a:latin typeface="+mj-lt"/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349739" y="6692900"/>
            <a:ext cx="416781" cy="99386"/>
          </a:xfrm>
        </p:spPr>
        <p:txBody>
          <a:bodyPr wrap="none" tIns="0" rIns="0" bIns="0" anchor="t">
            <a:spAutoFit/>
          </a:bodyPr>
          <a:lstStyle>
            <a:lvl1pPr>
              <a:defRPr>
                <a:solidFill>
                  <a:schemeClr val="tx1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486C31-3694-41D3-A3C7-15500002ED13}" type="datetime1">
              <a:rPr lang="en-US">
                <a:solidFill>
                  <a:srgbClr val="000000"/>
                </a:solidFill>
              </a:rPr>
              <a:pPr>
                <a:defRPr/>
              </a:pPr>
              <a:t>1/6/2016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6109" y="6692900"/>
            <a:ext cx="2082800" cy="99386"/>
          </a:xfrm>
        </p:spPr>
        <p:txBody>
          <a:bodyPr lIns="0" tIns="0" rIns="0" bIns="0" anchor="t" anchorCtr="0">
            <a:spAutoFit/>
          </a:bodyPr>
          <a:lstStyle>
            <a:lvl1pPr algn="l">
              <a:defRPr sz="646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6231" y="6573838"/>
            <a:ext cx="664308" cy="184150"/>
          </a:xfrm>
        </p:spPr>
        <p:txBody>
          <a:bodyPr lIns="0" tIns="0" bIns="0" anchor="t">
            <a:noAutofit/>
          </a:bodyPr>
          <a:lstStyle>
            <a:lvl1pPr>
              <a:defRPr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28D66AA-76EE-48B0-A03E-A772CEC493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525717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range 2">
    <p:bg>
      <p:bgPr>
        <a:solidFill>
          <a:srgbClr val="EFB64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 descr="casecode"/>
          <p:cNvSpPr txBox="1">
            <a:spLocks noChangeArrowheads="1"/>
          </p:cNvSpPr>
          <p:nvPr/>
        </p:nvSpPr>
        <p:spPr bwMode="auto">
          <a:xfrm>
            <a:off x="2366109" y="6588127"/>
            <a:ext cx="1506415" cy="298159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20131025  1215 PHS Admin Transformation_Phase II Program Office-Lifecycle.pptx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49741" y="6588125"/>
            <a:ext cx="64440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Booz &amp; Company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710725" y="6588125"/>
            <a:ext cx="90569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Prepared for client name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53648" y="6465888"/>
            <a:ext cx="11490568" cy="7461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62" dirty="0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353647" y="2036763"/>
            <a:ext cx="11484708" cy="74612"/>
          </a:xfrm>
          <a:prstGeom prst="rect">
            <a:avLst/>
          </a:prstGeom>
          <a:solidFill>
            <a:srgbClr val="000000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62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031" y="2224800"/>
            <a:ext cx="4873847" cy="3607200"/>
          </a:xfrm>
        </p:spPr>
        <p:txBody>
          <a:bodyPr/>
          <a:lstStyle>
            <a:lvl1pPr>
              <a:lnSpc>
                <a:spcPct val="140000"/>
              </a:lnSpc>
              <a:defRPr sz="2031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1693" y="2224800"/>
            <a:ext cx="4873847" cy="3607200"/>
          </a:xfrm>
        </p:spPr>
        <p:txBody>
          <a:bodyPr>
            <a:normAutofit/>
          </a:bodyPr>
          <a:lstStyle>
            <a:lvl1pPr marL="0" indent="0" algn="l">
              <a:lnSpc>
                <a:spcPct val="140000"/>
              </a:lnSpc>
              <a:spcBef>
                <a:spcPts val="0"/>
              </a:spcBef>
              <a:buNone/>
              <a:defRPr sz="2031">
                <a:solidFill>
                  <a:srgbClr val="000000"/>
                </a:solidFill>
                <a:latin typeface="+mj-lt"/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349739" y="6692900"/>
            <a:ext cx="416781" cy="99386"/>
          </a:xfrm>
        </p:spPr>
        <p:txBody>
          <a:bodyPr wrap="none" tIns="0" rIns="0" bIns="0" anchor="t">
            <a:spAutoFit/>
          </a:bodyPr>
          <a:lstStyle>
            <a:lvl1pPr>
              <a:defRPr>
                <a:solidFill>
                  <a:schemeClr val="tx1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672CE054-22A4-4F78-B5E9-341C1B2C7BBB}" type="datetime1">
              <a:rPr lang="en-US">
                <a:solidFill>
                  <a:srgbClr val="000000"/>
                </a:solidFill>
              </a:rPr>
              <a:pPr>
                <a:defRPr/>
              </a:pPr>
              <a:t>1/6/2016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6109" y="6692900"/>
            <a:ext cx="2082800" cy="99386"/>
          </a:xfrm>
        </p:spPr>
        <p:txBody>
          <a:bodyPr lIns="0" tIns="0" rIns="0" bIns="0" anchor="t" anchorCtr="0">
            <a:spAutoFit/>
          </a:bodyPr>
          <a:lstStyle>
            <a:lvl1pPr algn="l">
              <a:defRPr sz="646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6231" y="6573838"/>
            <a:ext cx="664308" cy="184150"/>
          </a:xfrm>
        </p:spPr>
        <p:txBody>
          <a:bodyPr lIns="0" tIns="0" bIns="0" anchor="t">
            <a:noAutofit/>
          </a:bodyPr>
          <a:lstStyle>
            <a:lvl1pPr>
              <a:defRPr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9EE2F5-8B35-4642-A2CE-2FB0C46E30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0788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range 1">
    <p:bg>
      <p:bgPr>
        <a:solidFill>
          <a:srgbClr val="F3C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710725" y="6588125"/>
            <a:ext cx="90569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Prepared for client name</a:t>
            </a:r>
          </a:p>
        </p:txBody>
      </p:sp>
      <p:sp>
        <p:nvSpPr>
          <p:cNvPr id="5" name="TextBox 4" descr="casecode"/>
          <p:cNvSpPr txBox="1">
            <a:spLocks noChangeArrowheads="1"/>
          </p:cNvSpPr>
          <p:nvPr/>
        </p:nvSpPr>
        <p:spPr bwMode="auto">
          <a:xfrm>
            <a:off x="2366109" y="6588127"/>
            <a:ext cx="1506415" cy="298159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20131025  1215 PHS Admin Transformation_Phase II Program Office-Lifecycle.pptx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9741" y="6588125"/>
            <a:ext cx="64440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Booz &amp; Company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53648" y="6465888"/>
            <a:ext cx="11490568" cy="7461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62" dirty="0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353647" y="2036763"/>
            <a:ext cx="11484708" cy="74612"/>
          </a:xfrm>
          <a:prstGeom prst="rect">
            <a:avLst/>
          </a:prstGeom>
          <a:solidFill>
            <a:srgbClr val="000000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62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031" y="2224800"/>
            <a:ext cx="4873847" cy="3607200"/>
          </a:xfrm>
        </p:spPr>
        <p:txBody>
          <a:bodyPr/>
          <a:lstStyle>
            <a:lvl1pPr>
              <a:lnSpc>
                <a:spcPct val="140000"/>
              </a:lnSpc>
              <a:defRPr sz="2031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1693" y="2224800"/>
            <a:ext cx="4873847" cy="3607200"/>
          </a:xfrm>
        </p:spPr>
        <p:txBody>
          <a:bodyPr>
            <a:normAutofit/>
          </a:bodyPr>
          <a:lstStyle>
            <a:lvl1pPr marL="0" indent="0" algn="l">
              <a:lnSpc>
                <a:spcPct val="140000"/>
              </a:lnSpc>
              <a:spcBef>
                <a:spcPts val="0"/>
              </a:spcBef>
              <a:buNone/>
              <a:defRPr sz="2031">
                <a:solidFill>
                  <a:srgbClr val="000000"/>
                </a:solidFill>
                <a:latin typeface="+mj-lt"/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349739" y="6692900"/>
            <a:ext cx="416781" cy="99386"/>
          </a:xfrm>
        </p:spPr>
        <p:txBody>
          <a:bodyPr wrap="none" tIns="0" rIns="0" bIns="0" anchor="t">
            <a:spAutoFit/>
          </a:bodyPr>
          <a:lstStyle>
            <a:lvl1pPr>
              <a:defRPr>
                <a:solidFill>
                  <a:schemeClr val="tx1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327FD73-F6FF-433B-87D4-7CB6CE5F94B3}" type="datetime1">
              <a:rPr lang="en-US">
                <a:solidFill>
                  <a:srgbClr val="000000"/>
                </a:solidFill>
              </a:rPr>
              <a:pPr>
                <a:defRPr/>
              </a:pPr>
              <a:t>1/6/2016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6109" y="6692900"/>
            <a:ext cx="2082800" cy="99386"/>
          </a:xfrm>
        </p:spPr>
        <p:txBody>
          <a:bodyPr lIns="0" tIns="0" rIns="0" bIns="0" anchor="t" anchorCtr="0">
            <a:spAutoFit/>
          </a:bodyPr>
          <a:lstStyle>
            <a:lvl1pPr algn="l">
              <a:defRPr sz="646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6231" y="6573838"/>
            <a:ext cx="664308" cy="184150"/>
          </a:xfrm>
        </p:spPr>
        <p:txBody>
          <a:bodyPr lIns="0" tIns="0" bIns="0" anchor="t">
            <a:noAutofit/>
          </a:bodyPr>
          <a:lstStyle>
            <a:lvl1pPr>
              <a:defRPr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BDA5F14-752E-48A5-B6CE-9A0EDE0AAC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8744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urple">
    <p:bg>
      <p:bgPr>
        <a:solidFill>
          <a:srgbClr val="BA9CC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4710725" y="6588125"/>
            <a:ext cx="90569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Prepared for client name</a:t>
            </a:r>
          </a:p>
        </p:txBody>
      </p:sp>
      <p:sp>
        <p:nvSpPr>
          <p:cNvPr id="5" name="TextBox 4" descr="casecode"/>
          <p:cNvSpPr txBox="1">
            <a:spLocks noChangeArrowheads="1"/>
          </p:cNvSpPr>
          <p:nvPr userDrawn="1"/>
        </p:nvSpPr>
        <p:spPr bwMode="auto">
          <a:xfrm>
            <a:off x="2366109" y="6588127"/>
            <a:ext cx="1506415" cy="298159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20131025  1215 PHS Admin Transformation_Phase II Program Office-Lifecycle.pptx</a:t>
            </a:r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349741" y="6588125"/>
            <a:ext cx="64440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Booz &amp; Company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53648" y="6465888"/>
            <a:ext cx="11490568" cy="7461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62" dirty="0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353647" y="2036763"/>
            <a:ext cx="11484708" cy="74612"/>
          </a:xfrm>
          <a:prstGeom prst="rect">
            <a:avLst/>
          </a:prstGeom>
          <a:solidFill>
            <a:srgbClr val="000000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62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031" y="2224800"/>
            <a:ext cx="4873847" cy="3607200"/>
          </a:xfrm>
        </p:spPr>
        <p:txBody>
          <a:bodyPr/>
          <a:lstStyle>
            <a:lvl1pPr>
              <a:lnSpc>
                <a:spcPct val="140000"/>
              </a:lnSpc>
              <a:defRPr sz="2031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1693" y="2224800"/>
            <a:ext cx="4873847" cy="3607200"/>
          </a:xfrm>
        </p:spPr>
        <p:txBody>
          <a:bodyPr>
            <a:normAutofit/>
          </a:bodyPr>
          <a:lstStyle>
            <a:lvl1pPr marL="0" indent="0" algn="l">
              <a:lnSpc>
                <a:spcPct val="140000"/>
              </a:lnSpc>
              <a:spcBef>
                <a:spcPts val="0"/>
              </a:spcBef>
              <a:buNone/>
              <a:defRPr sz="2031">
                <a:solidFill>
                  <a:srgbClr val="000000"/>
                </a:solidFill>
                <a:latin typeface="+mj-lt"/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349739" y="6692900"/>
            <a:ext cx="416781" cy="99386"/>
          </a:xfrm>
        </p:spPr>
        <p:txBody>
          <a:bodyPr wrap="none" tIns="0" rIns="0" bIns="0" anchor="t">
            <a:spAutoFit/>
          </a:bodyPr>
          <a:lstStyle>
            <a:lvl1pPr>
              <a:defRPr>
                <a:solidFill>
                  <a:schemeClr val="tx1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97C3EA71-6AAD-446B-9531-711C1363FFAA}" type="datetime1">
              <a:rPr lang="en-US">
                <a:solidFill>
                  <a:srgbClr val="000000"/>
                </a:solidFill>
              </a:rPr>
              <a:pPr>
                <a:defRPr/>
              </a:pPr>
              <a:t>1/6/2016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6109" y="6692900"/>
            <a:ext cx="2082800" cy="99386"/>
          </a:xfrm>
        </p:spPr>
        <p:txBody>
          <a:bodyPr lIns="0" tIns="0" rIns="0" bIns="0" anchor="t" anchorCtr="0">
            <a:spAutoFit/>
          </a:bodyPr>
          <a:lstStyle>
            <a:lvl1pPr algn="l">
              <a:defRPr sz="646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6231" y="6573838"/>
            <a:ext cx="664308" cy="184150"/>
          </a:xfrm>
        </p:spPr>
        <p:txBody>
          <a:bodyPr lIns="0" tIns="0" bIns="0" anchor="t">
            <a:noAutofit/>
          </a:bodyPr>
          <a:lstStyle>
            <a:lvl1pPr>
              <a:defRPr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071DB61-F805-41E4-ACFB-740CBBE530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1554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6D27E-2A9C-424D-A4D7-F5481CC17CA8}" type="datetime1">
              <a:rPr lang="en-US"/>
              <a:pPr>
                <a:defRPr/>
              </a:pPr>
              <a:t>1/6/2016</a:t>
            </a:fld>
            <a:endParaRPr lang="de-D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EDFC1-6321-4663-92FE-BECFEF03AD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33866902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Gray 2">
    <p:bg>
      <p:bgPr>
        <a:solidFill>
          <a:srgbClr val="BF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710725" y="6588125"/>
            <a:ext cx="90569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Prepared for client name</a:t>
            </a:r>
          </a:p>
        </p:txBody>
      </p:sp>
      <p:sp>
        <p:nvSpPr>
          <p:cNvPr id="5" name="TextBox 4" descr="casecode"/>
          <p:cNvSpPr txBox="1">
            <a:spLocks noChangeArrowheads="1"/>
          </p:cNvSpPr>
          <p:nvPr/>
        </p:nvSpPr>
        <p:spPr bwMode="auto">
          <a:xfrm>
            <a:off x="2366109" y="6588127"/>
            <a:ext cx="1506415" cy="298159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20131025  1215 PHS Admin Transformation_Phase II Program Office-Lifecycle.pptx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9741" y="6588125"/>
            <a:ext cx="64440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Booz &amp; Company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53648" y="6465888"/>
            <a:ext cx="11490568" cy="7461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62" dirty="0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353647" y="2036763"/>
            <a:ext cx="11484708" cy="74612"/>
          </a:xfrm>
          <a:prstGeom prst="rect">
            <a:avLst/>
          </a:prstGeom>
          <a:solidFill>
            <a:srgbClr val="000000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62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031" y="2224800"/>
            <a:ext cx="4873847" cy="3607200"/>
          </a:xfrm>
        </p:spPr>
        <p:txBody>
          <a:bodyPr/>
          <a:lstStyle>
            <a:lvl1pPr>
              <a:lnSpc>
                <a:spcPct val="140000"/>
              </a:lnSpc>
              <a:defRPr sz="2031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1693" y="2224800"/>
            <a:ext cx="4873847" cy="3607200"/>
          </a:xfrm>
        </p:spPr>
        <p:txBody>
          <a:bodyPr>
            <a:normAutofit/>
          </a:bodyPr>
          <a:lstStyle>
            <a:lvl1pPr marL="0" indent="0" algn="l">
              <a:lnSpc>
                <a:spcPct val="140000"/>
              </a:lnSpc>
              <a:spcBef>
                <a:spcPts val="0"/>
              </a:spcBef>
              <a:buNone/>
              <a:defRPr sz="2031">
                <a:solidFill>
                  <a:srgbClr val="000000"/>
                </a:solidFill>
                <a:latin typeface="+mj-lt"/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349739" y="6692900"/>
            <a:ext cx="416781" cy="99386"/>
          </a:xfrm>
        </p:spPr>
        <p:txBody>
          <a:bodyPr wrap="none" tIns="0" rIns="0" bIns="0" anchor="t">
            <a:spAutoFit/>
          </a:bodyPr>
          <a:lstStyle>
            <a:lvl1pPr>
              <a:defRPr>
                <a:solidFill>
                  <a:schemeClr val="tx1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D72B86C-AD63-43FC-B7D1-F194BDE6401B}" type="datetime1">
              <a:rPr lang="en-US">
                <a:solidFill>
                  <a:srgbClr val="000000"/>
                </a:solidFill>
              </a:rPr>
              <a:pPr>
                <a:defRPr/>
              </a:pPr>
              <a:t>1/6/2016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6109" y="6692900"/>
            <a:ext cx="2082800" cy="99386"/>
          </a:xfrm>
        </p:spPr>
        <p:txBody>
          <a:bodyPr lIns="0" tIns="0" rIns="0" bIns="0" anchor="t" anchorCtr="0">
            <a:spAutoFit/>
          </a:bodyPr>
          <a:lstStyle>
            <a:lvl1pPr algn="l">
              <a:defRPr sz="646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6231" y="6573838"/>
            <a:ext cx="664308" cy="184150"/>
          </a:xfrm>
        </p:spPr>
        <p:txBody>
          <a:bodyPr lIns="0" tIns="0" bIns="0" anchor="t">
            <a:noAutofit/>
          </a:bodyPr>
          <a:lstStyle>
            <a:lvl1pPr>
              <a:defRPr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6A323C0-84D8-443A-B875-4B62C4E7DD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77946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573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956" y="1590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6" y="1590"/>
                        <a:ext cx="1953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077" y="4733927"/>
            <a:ext cx="10374923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7077" y="152402"/>
            <a:ext cx="245012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0" y="6367463"/>
            <a:ext cx="18288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4400" y="6367465"/>
            <a:ext cx="1117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3A286-D8FD-4E7E-B2B1-82558EFA6F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30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O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556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956" y="1590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6" y="1590"/>
                        <a:ext cx="1953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1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077" y="4733927"/>
            <a:ext cx="10374923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7077" y="152402"/>
            <a:ext cx="245012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031" y="2224800"/>
            <a:ext cx="4873847" cy="3607200"/>
          </a:xfrm>
        </p:spPr>
        <p:txBody>
          <a:bodyPr/>
          <a:lstStyle>
            <a:lvl1pPr>
              <a:lnSpc>
                <a:spcPct val="140000"/>
              </a:lnSpc>
              <a:defRPr sz="2031" b="0">
                <a:solidFill>
                  <a:srgbClr val="004B8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1693" y="2224800"/>
            <a:ext cx="4873847" cy="3607200"/>
          </a:xfrm>
        </p:spPr>
        <p:txBody>
          <a:bodyPr rtlCol="0">
            <a:noAutofit/>
          </a:bodyPr>
          <a:lstStyle>
            <a:lvl1pPr marL="0" indent="0" algn="l" defTabSz="844083" rtl="0" eaLnBrk="1" latinLnBrk="0" hangingPunct="1">
              <a:lnSpc>
                <a:spcPct val="140000"/>
              </a:lnSpc>
              <a:spcBef>
                <a:spcPct val="0"/>
              </a:spcBef>
              <a:buNone/>
              <a:defRPr lang="en-US" sz="2031" b="0" kern="1200" dirty="0">
                <a:solidFill>
                  <a:srgbClr val="004B8D"/>
                </a:solidFill>
                <a:latin typeface="Frutiger 45 Light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lang="en-US"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150D2-9A39-4DC2-9AB7-6106AB26B3BE}" type="datetime1">
              <a:rPr lang="en-US"/>
              <a:pPr>
                <a:defRPr/>
              </a:pPr>
              <a:t>1/6/2016</a:t>
            </a:fld>
            <a:endParaRPr lang="de-D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5603A-9432-4A78-B142-0C873388FCFC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511111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lue 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710725" y="6588125"/>
            <a:ext cx="90569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dirty="0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Prepared for client name</a:t>
            </a:r>
          </a:p>
        </p:txBody>
      </p:sp>
      <p:sp>
        <p:nvSpPr>
          <p:cNvPr id="5" name="TextBox 4" descr="casecode"/>
          <p:cNvSpPr txBox="1">
            <a:spLocks noChangeArrowheads="1"/>
          </p:cNvSpPr>
          <p:nvPr/>
        </p:nvSpPr>
        <p:spPr bwMode="auto">
          <a:xfrm>
            <a:off x="2366109" y="6588127"/>
            <a:ext cx="1506415" cy="298159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dirty="0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20131025  1215 PHS Admin </a:t>
            </a:r>
            <a:r>
              <a:rPr lang="en-US" sz="646" dirty="0" err="1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Transformation_Phase</a:t>
            </a:r>
            <a:r>
              <a:rPr lang="en-US" sz="646" dirty="0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 II Program Office-Lifecycle.pptx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9741" y="6588125"/>
            <a:ext cx="64440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Booz &amp; Company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53648" y="6465888"/>
            <a:ext cx="11490568" cy="7461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62" dirty="0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353647" y="2036763"/>
            <a:ext cx="11484708" cy="74612"/>
          </a:xfrm>
          <a:prstGeom prst="rect">
            <a:avLst/>
          </a:prstGeom>
          <a:solidFill>
            <a:srgbClr val="000000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62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031" y="2224800"/>
            <a:ext cx="4873847" cy="3607200"/>
          </a:xfrm>
        </p:spPr>
        <p:txBody>
          <a:bodyPr/>
          <a:lstStyle>
            <a:lvl1pPr>
              <a:lnSpc>
                <a:spcPct val="140000"/>
              </a:lnSpc>
              <a:defRPr sz="2031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1693" y="2224800"/>
            <a:ext cx="4873847" cy="3607200"/>
          </a:xfrm>
        </p:spPr>
        <p:txBody>
          <a:bodyPr>
            <a:normAutofit/>
          </a:bodyPr>
          <a:lstStyle>
            <a:lvl1pPr marL="0" indent="0" algn="l">
              <a:lnSpc>
                <a:spcPct val="140000"/>
              </a:lnSpc>
              <a:spcBef>
                <a:spcPts val="0"/>
              </a:spcBef>
              <a:buNone/>
              <a:defRPr sz="2031">
                <a:solidFill>
                  <a:srgbClr val="000000"/>
                </a:solidFill>
                <a:latin typeface="+mj-lt"/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349739" y="6692900"/>
            <a:ext cx="416781" cy="99386"/>
          </a:xfrm>
        </p:spPr>
        <p:txBody>
          <a:bodyPr wrap="none" tIns="0" rIns="0" bIns="0" anchor="t">
            <a:spAutoFit/>
          </a:bodyPr>
          <a:lstStyle>
            <a:lvl1pPr>
              <a:defRPr>
                <a:solidFill>
                  <a:schemeClr val="tx1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93328651-2ACD-42C0-808B-DC0B33387B66}" type="datetime1">
              <a:rPr lang="en-US">
                <a:solidFill>
                  <a:srgbClr val="000000"/>
                </a:solidFill>
              </a:rPr>
              <a:pPr>
                <a:defRPr/>
              </a:pPr>
              <a:t>1/6/2016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6109" y="6692900"/>
            <a:ext cx="2082800" cy="99386"/>
          </a:xfrm>
        </p:spPr>
        <p:txBody>
          <a:bodyPr lIns="0" tIns="0" rIns="0" bIns="0" anchor="t" anchorCtr="0">
            <a:spAutoFit/>
          </a:bodyPr>
          <a:lstStyle>
            <a:lvl1pPr algn="l">
              <a:defRPr sz="646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6231" y="6573838"/>
            <a:ext cx="664308" cy="184150"/>
          </a:xfrm>
        </p:spPr>
        <p:txBody>
          <a:bodyPr lIns="0" tIns="0" bIns="0" anchor="t">
            <a:noAutofit/>
          </a:bodyPr>
          <a:lstStyle>
            <a:lvl1pPr>
              <a:defRPr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8A2A47F-A133-4E27-9FE3-A0D6CB99C6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7051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lue 4">
    <p:bg>
      <p:bgPr>
        <a:solidFill>
          <a:srgbClr val="A5C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710725" y="6588125"/>
            <a:ext cx="90569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Prepared for client name</a:t>
            </a:r>
          </a:p>
        </p:txBody>
      </p:sp>
      <p:sp>
        <p:nvSpPr>
          <p:cNvPr id="5" name="TextBox 4" descr="casecode"/>
          <p:cNvSpPr txBox="1">
            <a:spLocks noChangeArrowheads="1"/>
          </p:cNvSpPr>
          <p:nvPr/>
        </p:nvSpPr>
        <p:spPr bwMode="auto">
          <a:xfrm>
            <a:off x="2366109" y="6588127"/>
            <a:ext cx="1506415" cy="298159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20131025  1215 PHS Admin Transformation_Phase II Program Office-Lifecycle.pptx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9741" y="6588125"/>
            <a:ext cx="64440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Booz &amp; Company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53648" y="6465888"/>
            <a:ext cx="11490568" cy="7461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62" dirty="0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353647" y="2036763"/>
            <a:ext cx="11484708" cy="74612"/>
          </a:xfrm>
          <a:prstGeom prst="rect">
            <a:avLst/>
          </a:prstGeom>
          <a:solidFill>
            <a:srgbClr val="000000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62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031" y="2224800"/>
            <a:ext cx="4873847" cy="3607200"/>
          </a:xfrm>
        </p:spPr>
        <p:txBody>
          <a:bodyPr/>
          <a:lstStyle>
            <a:lvl1pPr>
              <a:lnSpc>
                <a:spcPct val="140000"/>
              </a:lnSpc>
              <a:defRPr sz="2031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1693" y="2224800"/>
            <a:ext cx="4873847" cy="3607200"/>
          </a:xfrm>
        </p:spPr>
        <p:txBody>
          <a:bodyPr>
            <a:normAutofit/>
          </a:bodyPr>
          <a:lstStyle>
            <a:lvl1pPr marL="0" indent="0" algn="l">
              <a:lnSpc>
                <a:spcPct val="140000"/>
              </a:lnSpc>
              <a:spcBef>
                <a:spcPts val="0"/>
              </a:spcBef>
              <a:buNone/>
              <a:defRPr sz="2031">
                <a:solidFill>
                  <a:srgbClr val="000000"/>
                </a:solidFill>
                <a:latin typeface="+mj-lt"/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349739" y="6692900"/>
            <a:ext cx="416781" cy="99386"/>
          </a:xfrm>
        </p:spPr>
        <p:txBody>
          <a:bodyPr wrap="none" tIns="0" rIns="0" bIns="0" anchor="t">
            <a:spAutoFit/>
          </a:bodyPr>
          <a:lstStyle>
            <a:lvl1pPr>
              <a:defRPr>
                <a:solidFill>
                  <a:schemeClr val="tx1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02C9E16A-D8BD-4E1F-B870-C9FDE80DCC84}" type="datetime1">
              <a:rPr lang="en-US">
                <a:solidFill>
                  <a:srgbClr val="000000"/>
                </a:solidFill>
              </a:rPr>
              <a:pPr>
                <a:defRPr/>
              </a:pPr>
              <a:t>1/6/2016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6109" y="6692900"/>
            <a:ext cx="2082800" cy="99386"/>
          </a:xfrm>
        </p:spPr>
        <p:txBody>
          <a:bodyPr lIns="0" tIns="0" rIns="0" bIns="0" anchor="t" anchorCtr="0">
            <a:spAutoFit/>
          </a:bodyPr>
          <a:lstStyle>
            <a:lvl1pPr algn="l">
              <a:defRPr sz="646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6231" y="6573838"/>
            <a:ext cx="664308" cy="184150"/>
          </a:xfrm>
        </p:spPr>
        <p:txBody>
          <a:bodyPr lIns="0" tIns="0" bIns="0" anchor="t">
            <a:noAutofit/>
          </a:bodyPr>
          <a:lstStyle>
            <a:lvl1pPr>
              <a:defRPr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A770F15-7AA3-4630-B2BC-675589ED6B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7435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Green 2">
    <p:bg>
      <p:bgPr>
        <a:solidFill>
          <a:srgbClr val="AFE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4710725" y="6588125"/>
            <a:ext cx="90569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Prepared for client name</a:t>
            </a:r>
          </a:p>
        </p:txBody>
      </p:sp>
      <p:sp>
        <p:nvSpPr>
          <p:cNvPr id="5" name="TextBox 4" descr="casecode"/>
          <p:cNvSpPr txBox="1">
            <a:spLocks noChangeArrowheads="1"/>
          </p:cNvSpPr>
          <p:nvPr userDrawn="1"/>
        </p:nvSpPr>
        <p:spPr bwMode="auto">
          <a:xfrm>
            <a:off x="2366109" y="6588127"/>
            <a:ext cx="1506415" cy="298159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20131025  1215 PHS Admin Transformation_Phase II Program Office-Lifecycle.pptx</a:t>
            </a:r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349741" y="6588125"/>
            <a:ext cx="64440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Booz &amp; Company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53648" y="6465888"/>
            <a:ext cx="11490568" cy="7461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62" dirty="0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353647" y="2036763"/>
            <a:ext cx="11484708" cy="74612"/>
          </a:xfrm>
          <a:prstGeom prst="rect">
            <a:avLst/>
          </a:prstGeom>
          <a:solidFill>
            <a:srgbClr val="000000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62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031" y="2224800"/>
            <a:ext cx="4873847" cy="3607200"/>
          </a:xfrm>
        </p:spPr>
        <p:txBody>
          <a:bodyPr/>
          <a:lstStyle>
            <a:lvl1pPr>
              <a:lnSpc>
                <a:spcPct val="140000"/>
              </a:lnSpc>
              <a:defRPr sz="2031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1693" y="2224800"/>
            <a:ext cx="4873847" cy="3607200"/>
          </a:xfrm>
        </p:spPr>
        <p:txBody>
          <a:bodyPr>
            <a:normAutofit/>
          </a:bodyPr>
          <a:lstStyle>
            <a:lvl1pPr marL="0" indent="0" algn="l">
              <a:lnSpc>
                <a:spcPct val="140000"/>
              </a:lnSpc>
              <a:spcBef>
                <a:spcPts val="0"/>
              </a:spcBef>
              <a:buNone/>
              <a:defRPr sz="2031">
                <a:solidFill>
                  <a:srgbClr val="000000"/>
                </a:solidFill>
                <a:latin typeface="+mj-lt"/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349739" y="6692900"/>
            <a:ext cx="416781" cy="99386"/>
          </a:xfrm>
        </p:spPr>
        <p:txBody>
          <a:bodyPr wrap="none" tIns="0" rIns="0" bIns="0" anchor="t">
            <a:spAutoFit/>
          </a:bodyPr>
          <a:lstStyle>
            <a:lvl1pPr>
              <a:defRPr>
                <a:solidFill>
                  <a:schemeClr val="tx1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88862FA0-8F51-4BD5-BF25-F008FA36A7D9}" type="datetime1">
              <a:rPr lang="en-US">
                <a:solidFill>
                  <a:srgbClr val="000000"/>
                </a:solidFill>
              </a:rPr>
              <a:pPr>
                <a:defRPr/>
              </a:pPr>
              <a:t>1/6/2016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6109" y="6692900"/>
            <a:ext cx="2082800" cy="99386"/>
          </a:xfrm>
        </p:spPr>
        <p:txBody>
          <a:bodyPr lIns="0" tIns="0" rIns="0" bIns="0" anchor="t" anchorCtr="0">
            <a:spAutoFit/>
          </a:bodyPr>
          <a:lstStyle>
            <a:lvl1pPr algn="l">
              <a:defRPr sz="646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6231" y="6573838"/>
            <a:ext cx="664308" cy="184150"/>
          </a:xfrm>
        </p:spPr>
        <p:txBody>
          <a:bodyPr lIns="0" tIns="0" bIns="0" anchor="t">
            <a:noAutofit/>
          </a:bodyPr>
          <a:lstStyle>
            <a:lvl1pPr>
              <a:defRPr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4D59D9A-8601-498C-9CD2-0B73783DB6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600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Green 1">
    <p:bg>
      <p:bgPr>
        <a:solidFill>
          <a:srgbClr val="DAF0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710725" y="6588125"/>
            <a:ext cx="90569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Prepared for client name</a:t>
            </a:r>
          </a:p>
        </p:txBody>
      </p:sp>
      <p:sp>
        <p:nvSpPr>
          <p:cNvPr id="5" name="TextBox 4" descr="casecode"/>
          <p:cNvSpPr txBox="1">
            <a:spLocks noChangeArrowheads="1"/>
          </p:cNvSpPr>
          <p:nvPr/>
        </p:nvSpPr>
        <p:spPr bwMode="auto">
          <a:xfrm>
            <a:off x="2366109" y="6588127"/>
            <a:ext cx="1506415" cy="298159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20131025  1215 PHS Admin Transformation_Phase II Program Office-Lifecycle.pptx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9741" y="6588125"/>
            <a:ext cx="644407" cy="9938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46" smtClean="0">
                <a:solidFill>
                  <a:srgbClr val="000000"/>
                </a:solidFill>
                <a:ea typeface="MS PGothic" panose="020B0600070205080204" pitchFamily="34" charset="-128"/>
                <a:cs typeface="Arial" pitchFamily="34" charset="0"/>
              </a:rPr>
              <a:t>Booz &amp; Company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53648" y="6465888"/>
            <a:ext cx="11490568" cy="7461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62" dirty="0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353647" y="2036763"/>
            <a:ext cx="11484708" cy="74612"/>
          </a:xfrm>
          <a:prstGeom prst="rect">
            <a:avLst/>
          </a:prstGeom>
          <a:solidFill>
            <a:srgbClr val="000000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62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031" y="2224800"/>
            <a:ext cx="4873847" cy="3607200"/>
          </a:xfrm>
        </p:spPr>
        <p:txBody>
          <a:bodyPr/>
          <a:lstStyle>
            <a:lvl1pPr>
              <a:lnSpc>
                <a:spcPct val="140000"/>
              </a:lnSpc>
              <a:defRPr sz="2031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1693" y="2224800"/>
            <a:ext cx="4873847" cy="3607200"/>
          </a:xfrm>
        </p:spPr>
        <p:txBody>
          <a:bodyPr>
            <a:normAutofit/>
          </a:bodyPr>
          <a:lstStyle>
            <a:lvl1pPr marL="0" indent="0" algn="l">
              <a:lnSpc>
                <a:spcPct val="140000"/>
              </a:lnSpc>
              <a:spcBef>
                <a:spcPts val="0"/>
              </a:spcBef>
              <a:buNone/>
              <a:defRPr sz="2031">
                <a:solidFill>
                  <a:srgbClr val="000000"/>
                </a:solidFill>
                <a:latin typeface="+mj-lt"/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349739" y="6692900"/>
            <a:ext cx="416781" cy="99386"/>
          </a:xfrm>
        </p:spPr>
        <p:txBody>
          <a:bodyPr wrap="none" tIns="0" rIns="0" bIns="0" anchor="t">
            <a:spAutoFit/>
          </a:bodyPr>
          <a:lstStyle>
            <a:lvl1pPr>
              <a:defRPr>
                <a:solidFill>
                  <a:schemeClr val="tx1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486C31-3694-41D3-A3C7-15500002ED13}" type="datetime1">
              <a:rPr lang="en-US">
                <a:solidFill>
                  <a:srgbClr val="000000"/>
                </a:solidFill>
              </a:rPr>
              <a:pPr>
                <a:defRPr/>
              </a:pPr>
              <a:t>1/6/2016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6109" y="6692900"/>
            <a:ext cx="2082800" cy="99386"/>
          </a:xfrm>
        </p:spPr>
        <p:txBody>
          <a:bodyPr lIns="0" tIns="0" rIns="0" bIns="0" anchor="t" anchorCtr="0">
            <a:spAutoFit/>
          </a:bodyPr>
          <a:lstStyle>
            <a:lvl1pPr algn="l">
              <a:defRPr sz="646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6231" y="6573838"/>
            <a:ext cx="664308" cy="184150"/>
          </a:xfrm>
        </p:spPr>
        <p:txBody>
          <a:bodyPr lIns="0" tIns="0" bIns="0" anchor="t">
            <a:noAutofit/>
          </a:bodyPr>
          <a:lstStyle>
            <a:lvl1pPr>
              <a:defRPr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28D66AA-76EE-48B0-A03E-A772CEC493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270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vmlDrawing" Target="../drawings/vmlDrawing1.v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oleObject" Target="../embeddings/oleObject4.bin"/><Relationship Id="rId3" Type="http://schemas.openxmlformats.org/officeDocument/2006/relationships/slideLayout" Target="../slideLayouts/slideLayout30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tags" Target="../tags/tag12.xml"/><Relationship Id="rId2" Type="http://schemas.openxmlformats.org/officeDocument/2006/relationships/slideLayout" Target="../slideLayouts/slideLayout29.xml"/><Relationship Id="rId16" Type="http://schemas.openxmlformats.org/officeDocument/2006/relationships/vmlDrawing" Target="../drawings/vmlDrawing4.v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7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573"/>
          <p:cNvGraphicFramePr>
            <a:graphicFrameLocks noChangeAspect="1"/>
          </p:cNvGraphicFramePr>
          <p:nvPr>
            <p:custDataLst>
              <p:tags r:id="rId17"/>
            </p:custDataLst>
          </p:nvPr>
        </p:nvGraphicFramePr>
        <p:xfrm>
          <a:off x="1956" y="1590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think-cell Slide" r:id="rId18" imgW="360" imgH="360" progId="">
                  <p:embed/>
                </p:oleObj>
              </mc:Choice>
              <mc:Fallback>
                <p:oleObj name="think-cell Slide" r:id="rId18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6" y="1590"/>
                        <a:ext cx="1953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7" name="Picture 4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077" y="4733927"/>
            <a:ext cx="10374923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55600" y="593725"/>
            <a:ext cx="11474939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5601" y="1570038"/>
            <a:ext cx="11090031" cy="461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30" name="Picture 3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7077" y="152402"/>
            <a:ext cx="245012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en-US" sz="1108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355600" y="6356352"/>
            <a:ext cx="2844800" cy="365125"/>
          </a:xfrm>
          <a:prstGeom prst="rect">
            <a:avLst/>
          </a:prstGeom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646"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3D3ABF-1001-48D6-8764-521E564FBAB6}" type="datetime1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1/6/2016</a:t>
            </a:fld>
            <a:endParaRPr lang="de-DE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87692" y="6356352"/>
            <a:ext cx="2844800" cy="365125"/>
          </a:xfrm>
          <a:prstGeom prst="rect">
            <a:avLst/>
          </a:prstGeom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8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D751E2-63AE-4BC9-8C1F-E0BB7BCAE7F5}" type="slidenum">
              <a:rPr lang="de-DE" altLang="en-US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 altLang="en-US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110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15" b="1" kern="1200">
          <a:solidFill>
            <a:srgbClr val="004B8D"/>
          </a:solidFill>
          <a:latin typeface="Frutiger 45 Ligh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4B8D"/>
          </a:solidFill>
          <a:latin typeface="Frutiger 45 Light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4B8D"/>
          </a:solidFill>
          <a:latin typeface="Frutiger 45 Light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4B8D"/>
          </a:solidFill>
          <a:latin typeface="Frutiger 45 Light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4B8D"/>
          </a:solidFill>
          <a:latin typeface="Frutiger 45 Light"/>
          <a:ea typeface="MS PGothic" pitchFamily="34" charset="-128"/>
        </a:defRPr>
      </a:lvl5pPr>
      <a:lvl6pPr marL="422041" algn="l" rtl="0" fontAlgn="base">
        <a:spcBef>
          <a:spcPct val="0"/>
        </a:spcBef>
        <a:spcAft>
          <a:spcPct val="0"/>
        </a:spcAft>
        <a:defRPr sz="2215" b="1">
          <a:solidFill>
            <a:srgbClr val="004B8D"/>
          </a:solidFill>
          <a:latin typeface="Frutiger 45 Light"/>
        </a:defRPr>
      </a:lvl6pPr>
      <a:lvl7pPr marL="844083" algn="l" rtl="0" fontAlgn="base">
        <a:spcBef>
          <a:spcPct val="0"/>
        </a:spcBef>
        <a:spcAft>
          <a:spcPct val="0"/>
        </a:spcAft>
        <a:defRPr sz="2215" b="1">
          <a:solidFill>
            <a:srgbClr val="004B8D"/>
          </a:solidFill>
          <a:latin typeface="Frutiger 45 Light"/>
        </a:defRPr>
      </a:lvl7pPr>
      <a:lvl8pPr marL="1266124" algn="l" rtl="0" fontAlgn="base">
        <a:spcBef>
          <a:spcPct val="0"/>
        </a:spcBef>
        <a:spcAft>
          <a:spcPct val="0"/>
        </a:spcAft>
        <a:defRPr sz="2215" b="1">
          <a:solidFill>
            <a:srgbClr val="004B8D"/>
          </a:solidFill>
          <a:latin typeface="Frutiger 45 Light"/>
        </a:defRPr>
      </a:lvl8pPr>
      <a:lvl9pPr marL="1688165" algn="l" rtl="0" fontAlgn="base">
        <a:spcBef>
          <a:spcPct val="0"/>
        </a:spcBef>
        <a:spcAft>
          <a:spcPct val="0"/>
        </a:spcAft>
        <a:defRPr sz="2215" b="1">
          <a:solidFill>
            <a:srgbClr val="004B8D"/>
          </a:solidFill>
          <a:latin typeface="Frutiger 45 Light"/>
        </a:defRPr>
      </a:lvl9pPr>
    </p:titleStyle>
    <p:bodyStyle>
      <a:lvl1pPr marL="168524" indent="-168524" algn="l" rtl="0" eaLnBrk="0" fontAlgn="base" hangingPunct="0">
        <a:spcBef>
          <a:spcPts val="1777"/>
        </a:spcBef>
        <a:spcAft>
          <a:spcPct val="0"/>
        </a:spcAft>
        <a:buFont typeface="Wingdings" panose="05000000000000000000" pitchFamily="2" charset="2"/>
        <a:buChar char="§"/>
        <a:defRPr sz="1477" kern="1200">
          <a:solidFill>
            <a:schemeClr val="tx1"/>
          </a:solidFill>
          <a:latin typeface="Arial" pitchFamily="34" charset="0"/>
          <a:ea typeface="MS PGothic" pitchFamily="34" charset="-128"/>
          <a:cs typeface="Arial" pitchFamily="34" charset="0"/>
        </a:defRPr>
      </a:lvl1pPr>
      <a:lvl2pPr marL="328254" indent="-158265" algn="l" rtl="0" eaLnBrk="0" fontAlgn="base" hangingPunct="0">
        <a:lnSpc>
          <a:spcPct val="90000"/>
        </a:lnSpc>
        <a:spcBef>
          <a:spcPts val="704"/>
        </a:spcBef>
        <a:spcAft>
          <a:spcPct val="0"/>
        </a:spcAft>
        <a:buFont typeface="Arial" panose="020B0604020202020204" pitchFamily="34" charset="0"/>
        <a:buChar char="–"/>
        <a:defRPr sz="1477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496778" indent="-167058" algn="l" rtl="0" eaLnBrk="0" fontAlgn="base" hangingPunct="0">
        <a:lnSpc>
          <a:spcPct val="90000"/>
        </a:lnSpc>
        <a:spcBef>
          <a:spcPts val="704"/>
        </a:spcBef>
        <a:spcAft>
          <a:spcPct val="0"/>
        </a:spcAft>
        <a:buFont typeface="Arial" panose="020B0604020202020204" pitchFamily="34" charset="0"/>
        <a:buChar char="•"/>
        <a:defRPr sz="1477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663836" indent="-167058" algn="l" rtl="0" eaLnBrk="0" fontAlgn="base" hangingPunct="0">
        <a:lnSpc>
          <a:spcPct val="90000"/>
        </a:lnSpc>
        <a:spcBef>
          <a:spcPts val="704"/>
        </a:spcBef>
        <a:spcAft>
          <a:spcPct val="0"/>
        </a:spcAft>
        <a:buFont typeface="Arial" panose="020B0604020202020204" pitchFamily="34" charset="0"/>
        <a:buChar char="–"/>
        <a:defRPr sz="1477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829428" indent="-165593" algn="l" rtl="0" eaLnBrk="0" fontAlgn="base" hangingPunct="0">
        <a:lnSpc>
          <a:spcPct val="90000"/>
        </a:lnSpc>
        <a:spcBef>
          <a:spcPts val="704"/>
        </a:spcBef>
        <a:spcAft>
          <a:spcPct val="0"/>
        </a:spcAft>
        <a:buFont typeface="Arial" panose="020B0604020202020204" pitchFamily="34" charset="0"/>
        <a:buChar char="•"/>
        <a:defRPr sz="1477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816101" y="4733926"/>
            <a:ext cx="103759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884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E064F-D187-4662-9322-678E32BA872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B5831-5223-4A44-9245-133E3842A4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9436101" y="152401"/>
            <a:ext cx="24511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5629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54" r:id="rId1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 spc="-150">
          <a:solidFill>
            <a:schemeClr val="tx2"/>
          </a:solidFill>
          <a:latin typeface="Frutiger 45 Ligh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spc="-150">
          <a:solidFill>
            <a:schemeClr val="tx1"/>
          </a:solidFill>
          <a:latin typeface="Frutiger 45 Light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spc="0">
          <a:solidFill>
            <a:schemeClr val="tx1"/>
          </a:solidFill>
          <a:latin typeface="Frutiger 45 Light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spc="0">
          <a:solidFill>
            <a:schemeClr val="tx1"/>
          </a:solidFill>
          <a:latin typeface="Frutiger 45 Light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spc="0">
          <a:solidFill>
            <a:schemeClr val="tx1"/>
          </a:solidFill>
          <a:latin typeface="Frutiger 45 Light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spc="0">
          <a:solidFill>
            <a:schemeClr val="tx1"/>
          </a:solidFill>
          <a:latin typeface="Frutiger 45 Light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573"/>
          <p:cNvGraphicFramePr>
            <a:graphicFrameLocks noChangeAspect="1"/>
          </p:cNvGraphicFramePr>
          <p:nvPr>
            <p:custDataLst>
              <p:tags r:id="rId17"/>
            </p:custDataLst>
          </p:nvPr>
        </p:nvGraphicFramePr>
        <p:xfrm>
          <a:off x="1956" y="1590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think-cell Slide" r:id="rId18" imgW="360" imgH="360" progId="">
                  <p:embed/>
                </p:oleObj>
              </mc:Choice>
              <mc:Fallback>
                <p:oleObj name="think-cell Slide" r:id="rId18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6" y="1590"/>
                        <a:ext cx="1953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7" name="Picture 4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077" y="4733927"/>
            <a:ext cx="10374923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55600" y="593725"/>
            <a:ext cx="11474939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5601" y="1570038"/>
            <a:ext cx="11090031" cy="461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30" name="Picture 3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7077" y="152402"/>
            <a:ext cx="245012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en-US" sz="1108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355600" y="6356352"/>
            <a:ext cx="2844800" cy="365125"/>
          </a:xfrm>
          <a:prstGeom prst="rect">
            <a:avLst/>
          </a:prstGeom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646"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3D3ABF-1001-48D6-8764-521E564FBAB6}" type="datetime1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1/6/2016</a:t>
            </a:fld>
            <a:endParaRPr lang="de-DE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87692" y="6356352"/>
            <a:ext cx="2844800" cy="365125"/>
          </a:xfrm>
          <a:prstGeom prst="rect">
            <a:avLst/>
          </a:prstGeom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8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D751E2-63AE-4BC9-8C1F-E0BB7BCAE7F5}" type="slidenum">
              <a:rPr lang="de-DE" altLang="en-US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 altLang="en-US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4380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  <p:sldLayoutId id="2147483752" r:id="rId13"/>
    <p:sldLayoutId id="2147483753" r:id="rId14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15" b="1" kern="1200">
          <a:solidFill>
            <a:srgbClr val="004B8D"/>
          </a:solidFill>
          <a:latin typeface="Frutiger 45 Ligh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4B8D"/>
          </a:solidFill>
          <a:latin typeface="Frutiger 45 Light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4B8D"/>
          </a:solidFill>
          <a:latin typeface="Frutiger 45 Light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4B8D"/>
          </a:solidFill>
          <a:latin typeface="Frutiger 45 Light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4B8D"/>
          </a:solidFill>
          <a:latin typeface="Frutiger 45 Light"/>
          <a:ea typeface="MS PGothic" pitchFamily="34" charset="-128"/>
        </a:defRPr>
      </a:lvl5pPr>
      <a:lvl6pPr marL="422041" algn="l" rtl="0" fontAlgn="base">
        <a:spcBef>
          <a:spcPct val="0"/>
        </a:spcBef>
        <a:spcAft>
          <a:spcPct val="0"/>
        </a:spcAft>
        <a:defRPr sz="2215" b="1">
          <a:solidFill>
            <a:srgbClr val="004B8D"/>
          </a:solidFill>
          <a:latin typeface="Frutiger 45 Light"/>
        </a:defRPr>
      </a:lvl6pPr>
      <a:lvl7pPr marL="844083" algn="l" rtl="0" fontAlgn="base">
        <a:spcBef>
          <a:spcPct val="0"/>
        </a:spcBef>
        <a:spcAft>
          <a:spcPct val="0"/>
        </a:spcAft>
        <a:defRPr sz="2215" b="1">
          <a:solidFill>
            <a:srgbClr val="004B8D"/>
          </a:solidFill>
          <a:latin typeface="Frutiger 45 Light"/>
        </a:defRPr>
      </a:lvl7pPr>
      <a:lvl8pPr marL="1266124" algn="l" rtl="0" fontAlgn="base">
        <a:spcBef>
          <a:spcPct val="0"/>
        </a:spcBef>
        <a:spcAft>
          <a:spcPct val="0"/>
        </a:spcAft>
        <a:defRPr sz="2215" b="1">
          <a:solidFill>
            <a:srgbClr val="004B8D"/>
          </a:solidFill>
          <a:latin typeface="Frutiger 45 Light"/>
        </a:defRPr>
      </a:lvl8pPr>
      <a:lvl9pPr marL="1688165" algn="l" rtl="0" fontAlgn="base">
        <a:spcBef>
          <a:spcPct val="0"/>
        </a:spcBef>
        <a:spcAft>
          <a:spcPct val="0"/>
        </a:spcAft>
        <a:defRPr sz="2215" b="1">
          <a:solidFill>
            <a:srgbClr val="004B8D"/>
          </a:solidFill>
          <a:latin typeface="Frutiger 45 Light"/>
        </a:defRPr>
      </a:lvl9pPr>
    </p:titleStyle>
    <p:bodyStyle>
      <a:lvl1pPr marL="168524" indent="-168524" algn="l" rtl="0" eaLnBrk="0" fontAlgn="base" hangingPunct="0">
        <a:spcBef>
          <a:spcPts val="1777"/>
        </a:spcBef>
        <a:spcAft>
          <a:spcPct val="0"/>
        </a:spcAft>
        <a:buFont typeface="Wingdings" panose="05000000000000000000" pitchFamily="2" charset="2"/>
        <a:buChar char="§"/>
        <a:defRPr sz="1477" kern="1200">
          <a:solidFill>
            <a:schemeClr val="tx1"/>
          </a:solidFill>
          <a:latin typeface="Arial" pitchFamily="34" charset="0"/>
          <a:ea typeface="MS PGothic" pitchFamily="34" charset="-128"/>
          <a:cs typeface="Arial" pitchFamily="34" charset="0"/>
        </a:defRPr>
      </a:lvl1pPr>
      <a:lvl2pPr marL="328254" indent="-158265" algn="l" rtl="0" eaLnBrk="0" fontAlgn="base" hangingPunct="0">
        <a:lnSpc>
          <a:spcPct val="90000"/>
        </a:lnSpc>
        <a:spcBef>
          <a:spcPts val="704"/>
        </a:spcBef>
        <a:spcAft>
          <a:spcPct val="0"/>
        </a:spcAft>
        <a:buFont typeface="Arial" panose="020B0604020202020204" pitchFamily="34" charset="0"/>
        <a:buChar char="–"/>
        <a:defRPr sz="1477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496778" indent="-167058" algn="l" rtl="0" eaLnBrk="0" fontAlgn="base" hangingPunct="0">
        <a:lnSpc>
          <a:spcPct val="90000"/>
        </a:lnSpc>
        <a:spcBef>
          <a:spcPts val="704"/>
        </a:spcBef>
        <a:spcAft>
          <a:spcPct val="0"/>
        </a:spcAft>
        <a:buFont typeface="Arial" panose="020B0604020202020204" pitchFamily="34" charset="0"/>
        <a:buChar char="•"/>
        <a:defRPr sz="1477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663836" indent="-167058" algn="l" rtl="0" eaLnBrk="0" fontAlgn="base" hangingPunct="0">
        <a:lnSpc>
          <a:spcPct val="90000"/>
        </a:lnSpc>
        <a:spcBef>
          <a:spcPts val="704"/>
        </a:spcBef>
        <a:spcAft>
          <a:spcPct val="0"/>
        </a:spcAft>
        <a:buFont typeface="Arial" panose="020B0604020202020204" pitchFamily="34" charset="0"/>
        <a:buChar char="–"/>
        <a:defRPr sz="1477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829428" indent="-165593" algn="l" rtl="0" eaLnBrk="0" fontAlgn="base" hangingPunct="0">
        <a:lnSpc>
          <a:spcPct val="90000"/>
        </a:lnSpc>
        <a:spcBef>
          <a:spcPts val="704"/>
        </a:spcBef>
        <a:spcAft>
          <a:spcPct val="0"/>
        </a:spcAft>
        <a:buFont typeface="Arial" panose="020B0604020202020204" pitchFamily="34" charset="0"/>
        <a:buChar char="•"/>
        <a:defRPr sz="1477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Digestive Health Institute</a:t>
            </a:r>
            <a:br>
              <a:rPr lang="en-US" sz="4400" dirty="0" smtClean="0"/>
            </a:br>
            <a:r>
              <a:rPr lang="en-US" sz="4000" i="1" dirty="0" smtClean="0"/>
              <a:t>Business Plan Focus Areas</a:t>
            </a:r>
            <a:endParaRPr lang="en-US" sz="44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January 5,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B5831-5223-4A44-9245-133E3842A4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3134" y="4567646"/>
            <a:ext cx="43179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white"/>
                </a:solidFill>
                <a:latin typeface="Frutiger 45 Light"/>
                <a:cs typeface="Arial" panose="020B0604020202020204" pitchFamily="34" charset="0"/>
              </a:rPr>
              <a:t>Lynda </a:t>
            </a:r>
            <a:r>
              <a:rPr lang="en-US" sz="1400" b="1" dirty="0">
                <a:solidFill>
                  <a:prstClr val="white"/>
                </a:solidFill>
                <a:latin typeface="Frutiger 45 Light"/>
                <a:cs typeface="Arial" panose="020B0604020202020204" pitchFamily="34" charset="0"/>
              </a:rPr>
              <a:t>Baxter</a:t>
            </a:r>
          </a:p>
          <a:p>
            <a:r>
              <a:rPr lang="en-US" sz="1400" dirty="0">
                <a:solidFill>
                  <a:prstClr val="white"/>
                </a:solidFill>
                <a:latin typeface="Frutiger 45 Light"/>
                <a:cs typeface="Arial" panose="020B0604020202020204" pitchFamily="34" charset="0"/>
              </a:rPr>
              <a:t>Senior Director, Digestive Health Clinical </a:t>
            </a:r>
            <a:r>
              <a:rPr lang="en-US" sz="1400" dirty="0" smtClean="0">
                <a:solidFill>
                  <a:prstClr val="white"/>
                </a:solidFill>
                <a:latin typeface="Frutiger 45 Light"/>
                <a:cs typeface="Arial" panose="020B0604020202020204" pitchFamily="34" charset="0"/>
              </a:rPr>
              <a:t>Portfolio</a:t>
            </a:r>
          </a:p>
          <a:p>
            <a:endParaRPr lang="en-US" sz="1400" dirty="0">
              <a:solidFill>
                <a:prstClr val="white"/>
              </a:solidFill>
              <a:latin typeface="Frutiger 45 Light"/>
              <a:cs typeface="Arial" panose="020B0604020202020204" pitchFamily="34" charset="0"/>
            </a:endParaRPr>
          </a:p>
          <a:p>
            <a:r>
              <a:rPr lang="en-US" sz="1400" b="1" dirty="0" smtClean="0">
                <a:solidFill>
                  <a:prstClr val="white"/>
                </a:solidFill>
                <a:latin typeface="Frutiger 45 Light"/>
                <a:cs typeface="Arial" panose="020B0604020202020204" pitchFamily="34" charset="0"/>
              </a:rPr>
              <a:t>Geoff Martin</a:t>
            </a:r>
          </a:p>
          <a:p>
            <a:r>
              <a:rPr lang="en-US" sz="1400" dirty="0" smtClean="0">
                <a:solidFill>
                  <a:prstClr val="white"/>
                </a:solidFill>
                <a:latin typeface="Frutiger 45 Light"/>
                <a:cs typeface="Arial" panose="020B0604020202020204" pitchFamily="34" charset="0"/>
              </a:rPr>
              <a:t>Finance, Digestive Health and Transplant Institute</a:t>
            </a:r>
          </a:p>
        </p:txBody>
      </p:sp>
    </p:spTree>
    <p:extLst>
      <p:ext uri="{BB962C8B-B14F-4D97-AF65-F5344CB8AC3E}">
        <p14:creationId xmlns:p14="http://schemas.microsoft.com/office/powerpoint/2010/main" val="133530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Digestive Health Leadership Council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4294967295"/>
          </p:nvPr>
        </p:nvSpPr>
        <p:spPr>
          <a:xfrm>
            <a:off x="1515535" y="1608669"/>
            <a:ext cx="3070225" cy="4673599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500" i="1" u="sng" dirty="0">
                <a:cs typeface="Arial" panose="020B0604020202020204" pitchFamily="34" charset="0"/>
              </a:rPr>
              <a:t>California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500" dirty="0">
                <a:cs typeface="Arial" panose="020B0604020202020204" pitchFamily="34" charset="0"/>
              </a:rPr>
              <a:t>Rudy Bedford, MD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500" dirty="0">
                <a:cs typeface="Arial" panose="020B0604020202020204" pitchFamily="34" charset="0"/>
              </a:rPr>
              <a:t>David Chung, MD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500" dirty="0">
                <a:cs typeface="Arial" panose="020B0604020202020204" pitchFamily="34" charset="0"/>
              </a:rPr>
              <a:t>Mysore Nagaraja, MD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500" dirty="0"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500" i="1" u="sng" dirty="0">
                <a:cs typeface="Arial" panose="020B0604020202020204" pitchFamily="34" charset="0"/>
              </a:rPr>
              <a:t>Oregon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500" dirty="0">
                <a:cs typeface="Arial" panose="020B0604020202020204" pitchFamily="34" charset="0"/>
              </a:rPr>
              <a:t>Ken Flora, MD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500" dirty="0">
                <a:cs typeface="Arial" panose="020B0604020202020204" pitchFamily="34" charset="0"/>
              </a:rPr>
              <a:t>Paul Hansen, MD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500" dirty="0"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500" i="1" u="sng" dirty="0">
                <a:cs typeface="Arial" panose="020B0604020202020204" pitchFamily="34" charset="0"/>
              </a:rPr>
              <a:t>Montana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500" dirty="0">
                <a:cs typeface="Arial" panose="020B0604020202020204" pitchFamily="34" charset="0"/>
              </a:rPr>
              <a:t>Kevin </a:t>
            </a:r>
            <a:r>
              <a:rPr lang="en-US" sz="1500" dirty="0" err="1">
                <a:cs typeface="Arial" panose="020B0604020202020204" pitchFamily="34" charset="0"/>
              </a:rPr>
              <a:t>Kolendich</a:t>
            </a:r>
            <a:r>
              <a:rPr lang="en-US" sz="1500" dirty="0">
                <a:cs typeface="Arial" panose="020B0604020202020204" pitchFamily="34" charset="0"/>
              </a:rPr>
              <a:t>, MD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500" dirty="0"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500" i="1" u="sng" dirty="0">
                <a:cs typeface="Arial" panose="020B0604020202020204" pitchFamily="34" charset="0"/>
              </a:rPr>
              <a:t>North West Washington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500" dirty="0">
                <a:solidFill>
                  <a:srgbClr val="002060"/>
                </a:solidFill>
                <a:cs typeface="Arial" panose="020B0604020202020204" pitchFamily="34" charset="0"/>
              </a:rPr>
              <a:t>Fritz Loura, MD*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500" dirty="0"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500" i="1" u="sng" dirty="0">
                <a:cs typeface="Arial" panose="020B0604020202020204" pitchFamily="34" charset="0"/>
              </a:rPr>
              <a:t>Providence Health Care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500" dirty="0">
                <a:cs typeface="Arial" panose="020B0604020202020204" pitchFamily="34" charset="0"/>
              </a:rPr>
              <a:t>Kirk </a:t>
            </a:r>
            <a:r>
              <a:rPr lang="en-US" sz="1500" dirty="0" err="1">
                <a:cs typeface="Arial" panose="020B0604020202020204" pitchFamily="34" charset="0"/>
              </a:rPr>
              <a:t>Rowbotham</a:t>
            </a:r>
            <a:r>
              <a:rPr lang="en-US" sz="1500" dirty="0">
                <a:cs typeface="Arial" panose="020B0604020202020204" pitchFamily="34" charset="0"/>
              </a:rPr>
              <a:t>, MD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500" dirty="0">
              <a:cs typeface="Arial" panose="020B0604020202020204" pitchFamily="34" charset="0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sz="half" idx="4294967295"/>
          </p:nvPr>
        </p:nvSpPr>
        <p:spPr>
          <a:xfrm>
            <a:off x="4463093" y="1608669"/>
            <a:ext cx="2855912" cy="505459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600" i="1" u="sng" dirty="0">
                <a:solidFill>
                  <a:prstClr val="black"/>
                </a:solidFill>
                <a:cs typeface="Arial" panose="020B0604020202020204" pitchFamily="34" charset="0"/>
              </a:rPr>
              <a:t>South East Washington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Randy Geldmacher, MD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600" i="1" u="sng" dirty="0"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600" i="1" u="sng" dirty="0">
                <a:cs typeface="Arial" panose="020B0604020202020204" pitchFamily="34" charset="0"/>
              </a:rPr>
              <a:t>South West Washington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600" dirty="0">
                <a:cs typeface="Arial" panose="020B0604020202020204" pitchFamily="34" charset="0"/>
              </a:rPr>
              <a:t>David Owens, MD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600" i="1" u="sng" dirty="0"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600" i="1" u="sng" dirty="0">
                <a:cs typeface="Arial" panose="020B0604020202020204" pitchFamily="34" charset="0"/>
              </a:rPr>
              <a:t>Western Washington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002060"/>
                </a:solidFill>
                <a:cs typeface="Arial" panose="020B0604020202020204" pitchFamily="34" charset="0"/>
              </a:rPr>
              <a:t>Jack Brandabur, MD*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600" dirty="0">
                <a:cs typeface="Arial" panose="020B0604020202020204" pitchFamily="34" charset="0"/>
              </a:rPr>
              <a:t>Mark Horton, MD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600" dirty="0">
                <a:cs typeface="Arial" panose="020B0604020202020204" pitchFamily="34" charset="0"/>
              </a:rPr>
              <a:t>Brian Louie, MD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600" dirty="0">
                <a:cs typeface="Arial" panose="020B0604020202020204" pitchFamily="34" charset="0"/>
              </a:rPr>
              <a:t>Drew Schembre, MD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600" dirty="0"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600" i="1" u="sng" dirty="0">
                <a:cs typeface="Arial" panose="020B0604020202020204" pitchFamily="34" charset="0"/>
              </a:rPr>
              <a:t>System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600" dirty="0">
                <a:cs typeface="Arial" panose="020B0604020202020204" pitchFamily="34" charset="0"/>
              </a:rPr>
              <a:t>Jimmy Chung, MD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600" dirty="0"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i="1" u="sng" dirty="0">
                <a:cs typeface="Arial" panose="020B0604020202020204" pitchFamily="34" charset="0"/>
              </a:rPr>
              <a:t>Clinical Program Services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002060"/>
                </a:solidFill>
                <a:cs typeface="Arial" panose="020B0604020202020204" pitchFamily="34" charset="0"/>
              </a:rPr>
              <a:t>Lynda Baxter*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cs typeface="Arial" panose="020B0604020202020204" pitchFamily="34" charset="0"/>
              </a:rPr>
              <a:t>Catherine Kashork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cs typeface="Arial" panose="020B0604020202020204" pitchFamily="34" charset="0"/>
              </a:rPr>
              <a:t>David Kennedy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cs typeface="Arial" panose="020B0604020202020204" pitchFamily="34" charset="0"/>
              </a:rPr>
              <a:t>Kim Nicholson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cs typeface="Arial" panose="020B0604020202020204" pitchFamily="34" charset="0"/>
              </a:rPr>
              <a:t>Lisa Vance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600" i="1" u="sng" dirty="0"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600" dirty="0"/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8000999" y="1574804"/>
            <a:ext cx="2855686" cy="49953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500" i="1" u="sng" spc="-150" dirty="0">
                <a:cs typeface="Arial" panose="020B0604020202020204" pitchFamily="34" charset="0"/>
              </a:rPr>
              <a:t>Regional administration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spc="-150" dirty="0">
                <a:solidFill>
                  <a:srgbClr val="002060"/>
                </a:solidFill>
                <a:cs typeface="Arial" panose="020B0604020202020204" pitchFamily="34" charset="0"/>
              </a:rPr>
              <a:t>Amy Myers, AK*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spc="-150" dirty="0" smtClean="0">
                <a:solidFill>
                  <a:srgbClr val="002060"/>
                </a:solidFill>
                <a:cs typeface="Arial" panose="020B0604020202020204" pitchFamily="34" charset="0"/>
              </a:rPr>
              <a:t>Eric Becker, CA*</a:t>
            </a:r>
            <a:endParaRPr lang="en-US" sz="1500" spc="-15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500" spc="-150" dirty="0">
                <a:solidFill>
                  <a:srgbClr val="002060"/>
                </a:solidFill>
                <a:cs typeface="Arial" panose="020B0604020202020204" pitchFamily="34" charset="0"/>
              </a:rPr>
              <a:t>Kelly Pagel, CA*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spc="-150" dirty="0">
                <a:solidFill>
                  <a:srgbClr val="002060"/>
                </a:solidFill>
                <a:cs typeface="Arial" panose="020B0604020202020204" pitchFamily="34" charset="0"/>
              </a:rPr>
              <a:t>Sara Nurse, MT*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spc="-150" dirty="0">
                <a:solidFill>
                  <a:srgbClr val="002060"/>
                </a:solidFill>
                <a:cs typeface="Arial" panose="020B0604020202020204" pitchFamily="34" charset="0"/>
              </a:rPr>
              <a:t>Bill Sherer, OR*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spc="-150" dirty="0">
                <a:cs typeface="Arial" panose="020B0604020202020204" pitchFamily="34" charset="0"/>
              </a:rPr>
              <a:t>Mitesh Parikh, NWR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spc="-150" dirty="0">
                <a:cs typeface="Arial" panose="020B0604020202020204" pitchFamily="34" charset="0"/>
              </a:rPr>
              <a:t>Eric Werttemberger,  NWR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spc="-150" dirty="0">
                <a:solidFill>
                  <a:srgbClr val="002060"/>
                </a:solidFill>
                <a:cs typeface="Arial" panose="020B0604020202020204" pitchFamily="34" charset="0"/>
              </a:rPr>
              <a:t>Andrea Fleming, PCH*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spc="-150" dirty="0">
                <a:solidFill>
                  <a:srgbClr val="002060"/>
                </a:solidFill>
                <a:cs typeface="Arial" panose="020B0604020202020204" pitchFamily="34" charset="0"/>
              </a:rPr>
              <a:t>Renee Sams, SER*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spc="-150" dirty="0">
                <a:solidFill>
                  <a:srgbClr val="002060"/>
                </a:solidFill>
                <a:cs typeface="Arial" panose="020B0604020202020204" pitchFamily="34" charset="0"/>
              </a:rPr>
              <a:t>Kasia Konieczny, SWR*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spc="-150" dirty="0">
                <a:cs typeface="Arial" panose="020B0604020202020204" pitchFamily="34" charset="0"/>
              </a:rPr>
              <a:t>Heidi Aylsworth, WWR</a:t>
            </a:r>
          </a:p>
          <a:p>
            <a:pPr marL="0" indent="0">
              <a:spcBef>
                <a:spcPts val="0"/>
              </a:spcBef>
              <a:buNone/>
            </a:pPr>
            <a:endParaRPr lang="en-US" sz="1500" i="1" u="sng" spc="-150" dirty="0"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500" i="1" u="sng" spc="-150" dirty="0">
                <a:cs typeface="Arial" panose="020B0604020202020204" pitchFamily="34" charset="0"/>
              </a:rPr>
              <a:t>System administration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spc="-150" dirty="0">
                <a:cs typeface="Arial" panose="020B0604020202020204" pitchFamily="34" charset="0"/>
              </a:rPr>
              <a:t>Jeff Collins, MD, Clinical Council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spc="-150" dirty="0">
                <a:cs typeface="Arial" panose="020B0604020202020204" pitchFamily="34" charset="0"/>
              </a:rPr>
              <a:t>Mark Gargett, Digital Integration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spc="-150" dirty="0">
                <a:cs typeface="Arial" panose="020B0604020202020204" pitchFamily="34" charset="0"/>
              </a:rPr>
              <a:t>James Harker,  Strategy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spc="-150" dirty="0">
                <a:cs typeface="Arial" panose="020B0604020202020204" pitchFamily="34" charset="0"/>
              </a:rPr>
              <a:t>Geoffrey Martin, Finance</a:t>
            </a:r>
          </a:p>
          <a:p>
            <a:pPr marL="0" indent="0">
              <a:spcBef>
                <a:spcPts val="0"/>
              </a:spcBef>
              <a:buNone/>
            </a:pPr>
            <a:endParaRPr lang="en-US" sz="1500" i="1" u="sng" spc="-150" dirty="0"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500" i="1" u="sng" spc="-150" dirty="0">
                <a:cs typeface="Arial" panose="020B0604020202020204" pitchFamily="34" charset="0"/>
              </a:rPr>
              <a:t>Hospital Operations Council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spc="-150" dirty="0">
                <a:solidFill>
                  <a:srgbClr val="1F497D"/>
                </a:solidFill>
                <a:cs typeface="Arial" panose="020B0604020202020204" pitchFamily="34" charset="0"/>
              </a:rPr>
              <a:t>Medrice Coluccio*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spc="-150" dirty="0">
                <a:solidFill>
                  <a:srgbClr val="1F497D"/>
                </a:solidFill>
                <a:cs typeface="Arial" panose="020B0604020202020204" pitchFamily="34" charset="0"/>
              </a:rPr>
              <a:t>Rand Wortman*</a:t>
            </a:r>
          </a:p>
        </p:txBody>
      </p:sp>
      <p:sp>
        <p:nvSpPr>
          <p:cNvPr id="3" name="TextBox 2"/>
          <p:cNvSpPr txBox="1"/>
          <p:nvPr/>
        </p:nvSpPr>
        <p:spPr bwMode="gray">
          <a:xfrm>
            <a:off x="1515535" y="6570132"/>
            <a:ext cx="2391833" cy="287869"/>
          </a:xfrm>
          <a:prstGeom prst="rect">
            <a:avLst/>
          </a:prstGeom>
          <a:noFill/>
        </p:spPr>
        <p:txBody>
          <a:bodyPr wrap="square" lIns="45720" rIns="45720" rtlCol="0">
            <a:noAutofit/>
          </a:bodyPr>
          <a:lstStyle/>
          <a:p>
            <a:pPr>
              <a:spcBef>
                <a:spcPts val="400"/>
              </a:spcBef>
            </a:pPr>
            <a:r>
              <a:rPr lang="en-US" sz="1400" dirty="0">
                <a:solidFill>
                  <a:srgbClr val="002060"/>
                </a:solidFill>
              </a:rPr>
              <a:t>* DH Executive Committee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44600" y="1574800"/>
            <a:ext cx="2133600" cy="1193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814732" y="2048934"/>
            <a:ext cx="1532467" cy="47413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25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86416" y="3463926"/>
            <a:ext cx="11815083" cy="8805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86417" y="2540000"/>
            <a:ext cx="11815083" cy="7355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3366"/>
                </a:solidFill>
                <a:latin typeface="Frutiger 45 Light"/>
                <a:cs typeface="Arial" pitchFamily="34" charset="0"/>
              </a:rPr>
              <a:t>OVERVIEW – Phase 1 Areas of </a:t>
            </a:r>
            <a:r>
              <a:rPr lang="en-US" dirty="0" smtClean="0">
                <a:solidFill>
                  <a:srgbClr val="003366"/>
                </a:solidFill>
                <a:latin typeface="Frutiger 45 Light"/>
                <a:cs typeface="Arial" pitchFamily="34" charset="0"/>
              </a:rPr>
              <a:t>Focus</a:t>
            </a:r>
            <a:endParaRPr lang="en-US" dirty="0">
              <a:latin typeface="Frutiger 45 Ligh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B5831-5223-4A44-9245-133E3842A4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516044" y="1667933"/>
            <a:ext cx="1820872" cy="6858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E4C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prstClr val="white"/>
                </a:solidFill>
              </a:rPr>
              <a:t>Preventive Care</a:t>
            </a:r>
          </a:p>
        </p:txBody>
      </p:sp>
      <p:sp>
        <p:nvSpPr>
          <p:cNvPr id="5" name="Chevron 4"/>
          <p:cNvSpPr/>
          <p:nvPr/>
        </p:nvSpPr>
        <p:spPr>
          <a:xfrm>
            <a:off x="3129334" y="1667933"/>
            <a:ext cx="1974438" cy="685800"/>
          </a:xfrm>
          <a:prstGeom prst="chevron">
            <a:avLst/>
          </a:prstGeom>
          <a:solidFill>
            <a:srgbClr val="0E4C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prstClr val="white"/>
                </a:solidFill>
              </a:rPr>
              <a:t>Disease Management</a:t>
            </a:r>
          </a:p>
        </p:txBody>
      </p:sp>
      <p:sp>
        <p:nvSpPr>
          <p:cNvPr id="6" name="Chevron 5"/>
          <p:cNvSpPr/>
          <p:nvPr/>
        </p:nvSpPr>
        <p:spPr>
          <a:xfrm>
            <a:off x="4896190" y="1667933"/>
            <a:ext cx="2065848" cy="685800"/>
          </a:xfrm>
          <a:prstGeom prst="chevron">
            <a:avLst/>
          </a:prstGeom>
          <a:solidFill>
            <a:srgbClr val="0E4C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prstClr val="white"/>
                </a:solidFill>
              </a:rPr>
              <a:t>Treatment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6418" y="3640379"/>
            <a:ext cx="830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prstClr val="black"/>
                </a:solidFill>
              </a:rPr>
              <a:t>Colorectal</a:t>
            </a:r>
          </a:p>
          <a:p>
            <a:r>
              <a:rPr lang="en-US" sz="1200" b="1" dirty="0">
                <a:solidFill>
                  <a:prstClr val="black"/>
                </a:solidFill>
              </a:rPr>
              <a:t>health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6418" y="2617254"/>
            <a:ext cx="1295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prstClr val="black"/>
                </a:solidFill>
              </a:rPr>
              <a:t>Weight management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6418" y="4729198"/>
            <a:ext cx="9991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prstClr val="black"/>
                </a:solidFill>
              </a:rPr>
              <a:t>Liver disease</a:t>
            </a:r>
          </a:p>
        </p:txBody>
      </p:sp>
      <p:sp>
        <p:nvSpPr>
          <p:cNvPr id="10" name="Chevron 9"/>
          <p:cNvSpPr/>
          <p:nvPr/>
        </p:nvSpPr>
        <p:spPr>
          <a:xfrm>
            <a:off x="6754456" y="1667933"/>
            <a:ext cx="1932344" cy="685800"/>
          </a:xfrm>
          <a:prstGeom prst="chevron">
            <a:avLst/>
          </a:prstGeom>
          <a:solidFill>
            <a:srgbClr val="0E4C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prstClr val="white"/>
                </a:solidFill>
              </a:rPr>
              <a:t>Follow-up care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97677" y="3523188"/>
            <a:ext cx="1720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</a:rPr>
              <a:t>Guidelines, screening &amp; surveillance</a:t>
            </a:r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</a:rPr>
              <a:t>Patient &amp; family </a:t>
            </a:r>
            <a:r>
              <a:rPr lang="en-US" sz="1200" dirty="0">
                <a:solidFill>
                  <a:prstClr val="black"/>
                </a:solidFill>
              </a:rPr>
              <a:t>r</a:t>
            </a:r>
            <a:r>
              <a:rPr lang="en-US" sz="1200" dirty="0" smtClean="0">
                <a:solidFill>
                  <a:prstClr val="black"/>
                </a:solidFill>
              </a:rPr>
              <a:t>isk </a:t>
            </a:r>
            <a:r>
              <a:rPr lang="en-US" sz="1200" dirty="0">
                <a:solidFill>
                  <a:prstClr val="black"/>
                </a:solidFill>
              </a:rPr>
              <a:t>p</a:t>
            </a:r>
            <a:r>
              <a:rPr lang="en-US" sz="1200" dirty="0" smtClean="0">
                <a:solidFill>
                  <a:prstClr val="black"/>
                </a:solidFill>
              </a:rPr>
              <a:t>rofiles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44504" y="3510945"/>
            <a:ext cx="924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</a:rPr>
              <a:t>Medical</a:t>
            </a:r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</a:rPr>
              <a:t>Surgical</a:t>
            </a:r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</a:rPr>
              <a:t>Oncologic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65605" y="3514723"/>
            <a:ext cx="1630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</a:rPr>
              <a:t>Colon </a:t>
            </a:r>
            <a:r>
              <a:rPr lang="en-US" sz="1200" dirty="0" err="1" smtClean="0">
                <a:solidFill>
                  <a:prstClr val="black"/>
                </a:solidFill>
              </a:rPr>
              <a:t>polp</a:t>
            </a:r>
            <a:r>
              <a:rPr lang="en-US" sz="1200" dirty="0" smtClean="0">
                <a:solidFill>
                  <a:prstClr val="black"/>
                </a:solidFill>
              </a:rPr>
              <a:t> mgmt.</a:t>
            </a:r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</a:rPr>
              <a:t>Inflammatory Bowel Disease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97677" y="2655433"/>
            <a:ext cx="1407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</a:rPr>
              <a:t>Education</a:t>
            </a:r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</a:rPr>
              <a:t>Nutrition services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65605" y="2604631"/>
            <a:ext cx="1761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</a:rPr>
              <a:t>Endocrinology / Diabetes</a:t>
            </a:r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</a:rPr>
              <a:t>Liver Disease (NAAFLD)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44504" y="2554404"/>
            <a:ext cx="176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</a:rPr>
              <a:t>Non-surgical treatment i.e. Gastric Balloon</a:t>
            </a:r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Bariatric </a:t>
            </a:r>
            <a:r>
              <a:rPr lang="en-US" sz="1200" b="1" dirty="0" smtClean="0">
                <a:solidFill>
                  <a:prstClr val="black"/>
                </a:solidFill>
              </a:rPr>
              <a:t>surgery</a:t>
            </a:r>
            <a:endParaRPr lang="en-US" sz="1200" b="1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11262" y="2672367"/>
            <a:ext cx="1345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</a:rPr>
              <a:t>Clinic </a:t>
            </a:r>
            <a:r>
              <a:rPr lang="en-US" sz="1200" dirty="0">
                <a:solidFill>
                  <a:prstClr val="black"/>
                </a:solidFill>
              </a:rPr>
              <a:t>services</a:t>
            </a:r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</a:rPr>
              <a:t>Exercise services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11262" y="3540114"/>
            <a:ext cx="14169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</a:rPr>
              <a:t>Medical</a:t>
            </a:r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</a:rPr>
              <a:t>Surgical</a:t>
            </a:r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</a:rPr>
              <a:t>Oncologic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97677" y="4741641"/>
            <a:ext cx="1309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prstClr val="black"/>
                </a:solidFill>
              </a:rPr>
              <a:t>Hep</a:t>
            </a:r>
            <a:r>
              <a:rPr lang="en-US" sz="1200" dirty="0">
                <a:solidFill>
                  <a:prstClr val="black"/>
                </a:solidFill>
              </a:rPr>
              <a:t> C screening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165605" y="4741641"/>
            <a:ext cx="14728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</a:rPr>
              <a:t>ESLD management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44504" y="4741641"/>
            <a:ext cx="1272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</a:rPr>
              <a:t>Liver </a:t>
            </a:r>
            <a:r>
              <a:rPr lang="en-US" sz="1200" dirty="0" smtClean="0">
                <a:solidFill>
                  <a:prstClr val="black"/>
                </a:solidFill>
              </a:rPr>
              <a:t>transplant</a:t>
            </a:r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</a:rPr>
              <a:t>Surgical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11262" y="4741640"/>
            <a:ext cx="19257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</a:rPr>
              <a:t>Ongoing </a:t>
            </a:r>
            <a:r>
              <a:rPr lang="en-US" sz="1200" dirty="0" err="1">
                <a:solidFill>
                  <a:prstClr val="black"/>
                </a:solidFill>
              </a:rPr>
              <a:t>hepatology</a:t>
            </a:r>
            <a:r>
              <a:rPr lang="en-US" sz="1200" dirty="0">
                <a:solidFill>
                  <a:prstClr val="black"/>
                </a:solidFill>
              </a:rPr>
              <a:t> relationship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26878" y="1227667"/>
            <a:ext cx="2048063" cy="18626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dirty="0">
                <a:solidFill>
                  <a:prstClr val="black"/>
                </a:solidFill>
              </a:rPr>
              <a:t>Current Areas of Focus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19650" y="0"/>
            <a:ext cx="2552700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600" b="1" i="1" kern="0" dirty="0" smtClean="0">
                <a:solidFill>
                  <a:srgbClr val="C00000"/>
                </a:solidFill>
              </a:rPr>
              <a:t>Draft – Do not Distribute</a:t>
            </a:r>
            <a:endParaRPr lang="en-US" sz="1600" b="1" i="1" kern="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53475" y="1667933"/>
            <a:ext cx="3248025" cy="685800"/>
          </a:xfrm>
          <a:prstGeom prst="rect">
            <a:avLst/>
          </a:prstGeom>
          <a:solidFill>
            <a:srgbClr val="0E4C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prstClr val="white"/>
                </a:solidFill>
              </a:rPr>
              <a:t>Business Plan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686800" y="2545742"/>
            <a:ext cx="33147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u="sng" dirty="0" smtClean="0">
                <a:solidFill>
                  <a:prstClr val="black"/>
                </a:solidFill>
              </a:rPr>
              <a:t>Phase One, Goal </a:t>
            </a:r>
            <a:r>
              <a:rPr lang="en-US" sz="1200" b="1" u="sng" dirty="0">
                <a:solidFill>
                  <a:prstClr val="black"/>
                </a:solidFill>
              </a:rPr>
              <a:t>#</a:t>
            </a:r>
            <a:r>
              <a:rPr lang="en-US" sz="1200" b="1" u="sng" dirty="0" smtClean="0">
                <a:solidFill>
                  <a:prstClr val="black"/>
                </a:solidFill>
              </a:rPr>
              <a:t>1:</a:t>
            </a:r>
            <a:r>
              <a:rPr lang="en-US" sz="1200" b="1" dirty="0" smtClean="0">
                <a:solidFill>
                  <a:prstClr val="black"/>
                </a:solidFill>
              </a:rPr>
              <a:t> </a:t>
            </a:r>
            <a:r>
              <a:rPr lang="en-US" sz="1200" dirty="0" smtClean="0">
                <a:solidFill>
                  <a:prstClr val="black"/>
                </a:solidFill>
              </a:rPr>
              <a:t>Drive bariatric </a:t>
            </a:r>
            <a:r>
              <a:rPr lang="en-US" sz="1200" dirty="0">
                <a:solidFill>
                  <a:prstClr val="black"/>
                </a:solidFill>
              </a:rPr>
              <a:t>surgery volume growth across the </a:t>
            </a:r>
            <a:r>
              <a:rPr lang="en-US" sz="1200" dirty="0" smtClean="0">
                <a:solidFill>
                  <a:prstClr val="black"/>
                </a:solidFill>
              </a:rPr>
              <a:t>system through enabling pre/post weight management activities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720138" y="3485776"/>
            <a:ext cx="3248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u="sng" dirty="0" smtClean="0">
                <a:solidFill>
                  <a:prstClr val="black"/>
                </a:solidFill>
              </a:rPr>
              <a:t>Phase One, Goal #2:</a:t>
            </a:r>
            <a:r>
              <a:rPr lang="en-US" sz="1200" b="1" dirty="0" smtClean="0">
                <a:solidFill>
                  <a:prstClr val="black"/>
                </a:solidFill>
              </a:rPr>
              <a:t> </a:t>
            </a:r>
            <a:r>
              <a:rPr lang="en-US" sz="1200" dirty="0" smtClean="0">
                <a:solidFill>
                  <a:prstClr val="black"/>
                </a:solidFill>
              </a:rPr>
              <a:t>Improve</a:t>
            </a:r>
            <a:r>
              <a:rPr lang="en-US" sz="1200" b="1" dirty="0" smtClean="0">
                <a:solidFill>
                  <a:prstClr val="black"/>
                </a:solidFill>
              </a:rPr>
              <a:t> </a:t>
            </a:r>
            <a:r>
              <a:rPr lang="en-US" sz="1200" dirty="0" smtClean="0">
                <a:solidFill>
                  <a:prstClr val="black"/>
                </a:solidFill>
              </a:rPr>
              <a:t>CRC screening rates for Providence primary care patients, preventing cancer cases and capturing needed downstream services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86418" y="5605498"/>
            <a:ext cx="615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</a:rPr>
              <a:t>Others</a:t>
            </a:r>
            <a:endParaRPr lang="en-US" sz="1200" b="1" dirty="0">
              <a:solidFill>
                <a:prstClr val="black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986838" y="4595073"/>
            <a:ext cx="27146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u="sng" dirty="0" smtClean="0">
                <a:solidFill>
                  <a:prstClr val="black"/>
                </a:solidFill>
              </a:rPr>
              <a:t>Phase Two</a:t>
            </a:r>
            <a:r>
              <a:rPr lang="en-US" sz="1200" dirty="0" smtClean="0">
                <a:solidFill>
                  <a:prstClr val="black"/>
                </a:solidFill>
              </a:rPr>
              <a:t> assessment of opportunity to establish a system-wide liver disease management program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986838" y="5420831"/>
            <a:ext cx="27146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u="sng" dirty="0" smtClean="0">
                <a:solidFill>
                  <a:prstClr val="black"/>
                </a:solidFill>
              </a:rPr>
              <a:t>Phase Two</a:t>
            </a:r>
            <a:r>
              <a:rPr lang="en-US" sz="1200" dirty="0" smtClean="0">
                <a:solidFill>
                  <a:prstClr val="black"/>
                </a:solidFill>
              </a:rPr>
              <a:t> identification of additional patient care and population health opportunities for DHI</a:t>
            </a:r>
            <a:endParaRPr lang="en-US" sz="1200" dirty="0">
              <a:solidFill>
                <a:prstClr val="black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152400" y="3371850"/>
            <a:ext cx="118491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52400" y="4495800"/>
            <a:ext cx="118491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52400" y="5324475"/>
            <a:ext cx="118491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992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#1: Bariatric Surgery Growth Across System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B5831-5223-4A44-9245-133E3842A4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900" y="1390650"/>
            <a:ext cx="495461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Business Case Summary</a:t>
            </a:r>
          </a:p>
          <a:p>
            <a:endParaRPr lang="en-US" b="1" dirty="0" smtClean="0"/>
          </a:p>
          <a:p>
            <a:r>
              <a:rPr lang="en-US" b="1" dirty="0" smtClean="0"/>
              <a:t>Improved coordination and referral capture between Providence regions can drive additional volume to Centers of Focused Expertise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For Example, Olympia, Spokane, and Portland are areas where market share is lower than it should be given Providence programs and capabilities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Investments will initially focus on providing pre and post surgical nutrition and education services, and ensuring high performance/high reliability at all surgical sites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Additional investments may include building new bariatric surgery programs in regions where demand justifies it (e.g. Portland)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Robust weight management across the system will generate surgical contribution margin in the short term and position us for population health in the medium to long term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19650" y="0"/>
            <a:ext cx="2552700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600" b="1" i="1" kern="0" dirty="0" smtClean="0">
                <a:solidFill>
                  <a:srgbClr val="C00000"/>
                </a:solidFill>
              </a:rPr>
              <a:t>Draft – Do not Distribute</a:t>
            </a:r>
            <a:endParaRPr lang="en-US" sz="1600" b="1" i="1" kern="0" dirty="0">
              <a:solidFill>
                <a:srgbClr val="C0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34547" t="19831" r="34181" b="17044"/>
          <a:stretch/>
        </p:blipFill>
        <p:spPr>
          <a:xfrm>
            <a:off x="6972989" y="1263957"/>
            <a:ext cx="4609411" cy="523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68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702734"/>
            <a:ext cx="10972800" cy="884238"/>
          </a:xfrm>
        </p:spPr>
        <p:txBody>
          <a:bodyPr/>
          <a:lstStyle/>
          <a:p>
            <a:r>
              <a:rPr lang="en-US" dirty="0" smtClean="0"/>
              <a:t>Bariatric Surgery Growth Details – S. California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B5831-5223-4A44-9245-133E3842A4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19650" y="0"/>
            <a:ext cx="2552700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600" b="1" i="1" kern="0" dirty="0" smtClean="0">
                <a:solidFill>
                  <a:srgbClr val="C00000"/>
                </a:solidFill>
              </a:rPr>
              <a:t>Draft – Do not Distribute</a:t>
            </a:r>
            <a:endParaRPr lang="en-US" sz="1600" b="1" i="1" kern="0" dirty="0">
              <a:solidFill>
                <a:srgbClr val="C0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02519"/>
              </p:ext>
            </p:extLst>
          </p:nvPr>
        </p:nvGraphicFramePr>
        <p:xfrm>
          <a:off x="931791" y="1776155"/>
          <a:ext cx="9888151" cy="1157330"/>
        </p:xfrm>
        <a:graphic>
          <a:graphicData uri="http://schemas.openxmlformats.org/drawingml/2006/table">
            <a:tbl>
              <a:tblPr/>
              <a:tblGrid>
                <a:gridCol w="1155233"/>
                <a:gridCol w="850941"/>
                <a:gridCol w="570885"/>
                <a:gridCol w="732456"/>
                <a:gridCol w="635513"/>
                <a:gridCol w="786312"/>
                <a:gridCol w="605892"/>
                <a:gridCol w="96943"/>
                <a:gridCol w="624742"/>
                <a:gridCol w="118485"/>
                <a:gridCol w="850941"/>
                <a:gridCol w="107714"/>
                <a:gridCol w="667827"/>
                <a:gridCol w="667827"/>
                <a:gridCol w="75400"/>
                <a:gridCol w="670520"/>
                <a:gridCol w="670520"/>
              </a:tblGrid>
              <a:tr h="1466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</a:tr>
              <a:tr h="15764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S.</a:t>
                      </a:r>
                      <a:r>
                        <a:rPr lang="en-US" sz="9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California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All Competitors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Top 5 Competitors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Providence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 Market Share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Short-term share capture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Long-term share capture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764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Kaiser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Independent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Cedars Sinai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Universal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USC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# of cases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# of cases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28533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County</a:t>
                      </a:r>
                    </a:p>
                  </a:txBody>
                  <a:tcPr marL="8005" marR="8005" marT="80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3,138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1,283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9.1%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7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LOS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ANGELES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3,033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634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VENTURA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5" marR="8005" marT="80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375365"/>
              </p:ext>
            </p:extLst>
          </p:nvPr>
        </p:nvGraphicFramePr>
        <p:xfrm>
          <a:off x="1832574" y="3374712"/>
          <a:ext cx="8374453" cy="704850"/>
        </p:xfrm>
        <a:graphic>
          <a:graphicData uri="http://schemas.openxmlformats.org/drawingml/2006/table">
            <a:tbl>
              <a:tblPr/>
              <a:tblGrid>
                <a:gridCol w="665860"/>
                <a:gridCol w="2881940"/>
                <a:gridCol w="866323"/>
                <a:gridCol w="660055"/>
                <a:gridCol w="660055"/>
                <a:gridCol w="660055"/>
                <a:gridCol w="660055"/>
                <a:gridCol w="660055"/>
                <a:gridCol w="660055"/>
              </a:tblGrid>
              <a:tr h="504825"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 Total </a:t>
                      </a:r>
                      <a:endParaRPr lang="en-US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Regional Admissions by</a:t>
                      </a:r>
                      <a:r>
                        <a:rPr lang="en-US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Institute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Annualized 2014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LRFP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Southern California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048932" y="4589606"/>
            <a:ext cx="855980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Framework for assessing opportunity size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Are there opportunities to drive additional </a:t>
            </a:r>
            <a:r>
              <a:rPr lang="en-US" dirty="0"/>
              <a:t>cases </a:t>
            </a:r>
            <a:r>
              <a:rPr lang="en-US" dirty="0" smtClean="0"/>
              <a:t>over </a:t>
            </a:r>
            <a:r>
              <a:rPr lang="en-US" dirty="0"/>
              <a:t>short-term and </a:t>
            </a:r>
            <a:r>
              <a:rPr lang="en-US" dirty="0" smtClean="0"/>
              <a:t>long-term?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Development of pre-post services in </a:t>
            </a:r>
            <a:r>
              <a:rPr lang="en-US" dirty="0" smtClean="0"/>
              <a:t>the Valley, South Bay, Westside </a:t>
            </a:r>
            <a:r>
              <a:rPr lang="en-US" dirty="0"/>
              <a:t>to send surgical cases to </a:t>
            </a:r>
            <a:r>
              <a:rPr lang="en-US" dirty="0" smtClean="0"/>
              <a:t>Burbank COFE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Capture of additional underlying growth in bariatric services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Determine if cases are incremental to LRFP expectations</a:t>
            </a:r>
          </a:p>
        </p:txBody>
      </p:sp>
    </p:spTree>
    <p:extLst>
      <p:ext uri="{BB962C8B-B14F-4D97-AF65-F5344CB8AC3E}">
        <p14:creationId xmlns:p14="http://schemas.microsoft.com/office/powerpoint/2010/main" val="80626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220133"/>
            <a:ext cx="10972800" cy="65193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Next Steps and Open Questions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B5831-5223-4A44-9245-133E3842A4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04077" y="5914000"/>
            <a:ext cx="6200775" cy="6667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 DHI Business Plan is being presented to Senior Council on January 26th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92622" y="1257331"/>
            <a:ext cx="11363886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Formation of Weight Management/Bariatric Surgery Clinical Focus Group</a:t>
            </a:r>
          </a:p>
          <a:p>
            <a:pPr marL="742950" lvl="1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dirty="0"/>
              <a:t>Dr Philippe </a:t>
            </a:r>
            <a:r>
              <a:rPr lang="en-US" dirty="0" smtClean="0"/>
              <a:t>Quilici?</a:t>
            </a:r>
            <a:endParaRPr lang="en-US" dirty="0"/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b="1" dirty="0" smtClean="0"/>
              <a:t>What </a:t>
            </a:r>
            <a:r>
              <a:rPr lang="en-US" b="1" dirty="0"/>
              <a:t>does the region already have planned that aligns with the DHI business plan?</a:t>
            </a:r>
          </a:p>
          <a:p>
            <a:pPr marL="742950" lvl="1" indent="-285750">
              <a:lnSpc>
                <a:spcPts val="1800"/>
              </a:lnSpc>
              <a:buFont typeface="Calibri" panose="020F0502020204030204" pitchFamily="34" charset="0"/>
              <a:buChar char="−"/>
            </a:pPr>
            <a:r>
              <a:rPr lang="en-US" dirty="0"/>
              <a:t>Specific capital investments, physician hires, etc. in pursuit of the same goals</a:t>
            </a:r>
          </a:p>
          <a:p>
            <a:pPr marL="742950" lvl="1" indent="-285750">
              <a:lnSpc>
                <a:spcPts val="1800"/>
              </a:lnSpc>
              <a:buFont typeface="Calibri" panose="020F0502020204030204" pitchFamily="34" charset="0"/>
              <a:buChar char="−"/>
            </a:pPr>
            <a:r>
              <a:rPr lang="en-US" dirty="0"/>
              <a:t>Planned LRFP growth vs. incremental growth that might come from the DHI business plan</a:t>
            </a:r>
          </a:p>
          <a:p>
            <a:pPr>
              <a:lnSpc>
                <a:spcPts val="1800"/>
              </a:lnSpc>
            </a:pPr>
            <a:endParaRPr lang="en-US" b="1" dirty="0" smtClean="0"/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b="1" dirty="0" smtClean="0"/>
              <a:t>What </a:t>
            </a:r>
            <a:r>
              <a:rPr lang="en-US" b="1" dirty="0"/>
              <a:t>additional resources would be needed to meet growth targets in DHI business plan?</a:t>
            </a:r>
          </a:p>
          <a:p>
            <a:pPr marL="742950" lvl="1" indent="-285750">
              <a:lnSpc>
                <a:spcPts val="1800"/>
              </a:lnSpc>
              <a:buFont typeface="Calibri" panose="020F0502020204030204" pitchFamily="34" charset="0"/>
              <a:buChar char="−"/>
            </a:pPr>
            <a:r>
              <a:rPr lang="en-US" dirty="0"/>
              <a:t>Capital</a:t>
            </a:r>
          </a:p>
          <a:p>
            <a:pPr marL="742950" lvl="1" indent="-285750">
              <a:lnSpc>
                <a:spcPts val="1800"/>
              </a:lnSpc>
              <a:buFont typeface="Calibri" panose="020F0502020204030204" pitchFamily="34" charset="0"/>
              <a:buChar char="−"/>
            </a:pPr>
            <a:r>
              <a:rPr lang="en-US" dirty="0"/>
              <a:t>Physician hires</a:t>
            </a:r>
          </a:p>
          <a:p>
            <a:pPr marL="742950" lvl="1" indent="-285750">
              <a:lnSpc>
                <a:spcPts val="1800"/>
              </a:lnSpc>
              <a:buFont typeface="Calibri" panose="020F0502020204030204" pitchFamily="34" charset="0"/>
              <a:buChar char="−"/>
            </a:pPr>
            <a:r>
              <a:rPr lang="en-US" dirty="0"/>
              <a:t>Forums for coordination with other regions</a:t>
            </a:r>
          </a:p>
          <a:p>
            <a:pPr marL="742950" lvl="1" indent="-285750">
              <a:lnSpc>
                <a:spcPts val="1800"/>
              </a:lnSpc>
              <a:buFont typeface="Calibri" panose="020F0502020204030204" pitchFamily="34" charset="0"/>
              <a:buChar char="−"/>
            </a:pPr>
            <a:r>
              <a:rPr lang="en-US" dirty="0"/>
              <a:t>Centralized resources</a:t>
            </a:r>
          </a:p>
          <a:p>
            <a:pPr marL="742950" lvl="1" indent="-285750">
              <a:lnSpc>
                <a:spcPts val="1800"/>
              </a:lnSpc>
              <a:buFont typeface="Calibri" panose="020F0502020204030204" pitchFamily="34" charset="0"/>
              <a:buChar char="−"/>
            </a:pPr>
            <a:r>
              <a:rPr lang="en-US" dirty="0"/>
              <a:t>Others?</a:t>
            </a:r>
          </a:p>
          <a:p>
            <a:pPr marL="742950" lvl="1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What are the current/future constraints that might prevent the Region from realizing this growth? How can DHI help the Region overcome these constraints</a:t>
            </a:r>
            <a:r>
              <a:rPr lang="en-US" b="1" dirty="0" smtClean="0"/>
              <a:t>?</a:t>
            </a:r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b="1" dirty="0" smtClean="0"/>
              <a:t>Any additional volumes are currently being presented as opportunities only, a specific &amp; detailed ask for additional resources will accompany any incremental volumes being added to the LRFP, with regional support, at a later date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0047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heme/theme1.xml><?xml version="1.0" encoding="utf-8"?>
<a:theme xmlns:a="http://schemas.openxmlformats.org/drawingml/2006/main" name="1_Blank">
  <a:themeElements>
    <a:clrScheme name="Booz">
      <a:dk1>
        <a:srgbClr val="000000"/>
      </a:dk1>
      <a:lt1>
        <a:srgbClr val="FFFFFF"/>
      </a:lt1>
      <a:dk2>
        <a:srgbClr val="939393"/>
      </a:dk2>
      <a:lt2>
        <a:srgbClr val="D90D39"/>
      </a:lt2>
      <a:accent1>
        <a:srgbClr val="4C9BDC"/>
      </a:accent1>
      <a:accent2>
        <a:srgbClr val="76B2E4"/>
      </a:accent2>
      <a:accent3>
        <a:srgbClr val="A5CCED"/>
      </a:accent3>
      <a:accent4>
        <a:srgbClr val="066BB0"/>
      </a:accent4>
      <a:accent5>
        <a:srgbClr val="DCDCDC"/>
      </a:accent5>
      <a:accent6>
        <a:srgbClr val="BFBFBF"/>
      </a:accent6>
      <a:hlink>
        <a:srgbClr val="4C9BDC"/>
      </a:hlink>
      <a:folHlink>
        <a:srgbClr val="066BB0"/>
      </a:folHlink>
    </a:clrScheme>
    <a:fontScheme name="nachsehen">
      <a:majorFont>
        <a:latin typeface="Book Antiqu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>
        <a:noAutofit/>
      </a:bodyPr>
      <a:lstStyle>
        <a:defPPr algn="ctr">
          <a:defRPr sz="1200" dirty="0">
            <a:latin typeface="+mn-lt"/>
          </a:defRPr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>
          <a:solidFill>
            <a:srgbClr val="000000"/>
          </a:solidFill>
          <a:tailEnd type="none" w="med" len="sm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90000" tIns="46800" rIns="90000" bIns="46800" rtlCol="0">
        <a:spAutoFit/>
      </a:bodyPr>
      <a:lstStyle>
        <a:defPPr>
          <a:defRPr sz="120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custClrLst>
    <a:custClr name="Grey 3">
      <a:srgbClr val="939393"/>
    </a:custClr>
    <a:custClr name="Grey 4">
      <a:srgbClr val="696969"/>
    </a:custClr>
    <a:custClr name="Green 1">
      <a:srgbClr val="DAF0A8"/>
    </a:custClr>
    <a:custClr name="Green 2">
      <a:srgbClr val="AFE06E"/>
    </a:custClr>
    <a:custClr name="Green 3">
      <a:srgbClr val="7DB935"/>
    </a:custClr>
    <a:custClr name="Green 4">
      <a:srgbClr val="608B2D"/>
    </a:custClr>
    <a:custClr name="Orange 1">
      <a:srgbClr val="F3CF74"/>
    </a:custClr>
    <a:custClr name="Orange 2">
      <a:srgbClr val="EFB643"/>
    </a:custClr>
    <a:custClr name="Orange 3">
      <a:srgbClr val="F18917"/>
    </a:custClr>
    <a:custClr name="Orange 4">
      <a:srgbClr val="D26308"/>
    </a:custClr>
  </a:custClrLst>
</a:theme>
</file>

<file path=ppt/theme/theme2.xml><?xml version="1.0" encoding="utf-8"?>
<a:theme xmlns:a="http://schemas.openxmlformats.org/drawingml/2006/main" name="2_PHS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lank">
  <a:themeElements>
    <a:clrScheme name="Booz">
      <a:dk1>
        <a:srgbClr val="000000"/>
      </a:dk1>
      <a:lt1>
        <a:srgbClr val="FFFFFF"/>
      </a:lt1>
      <a:dk2>
        <a:srgbClr val="939393"/>
      </a:dk2>
      <a:lt2>
        <a:srgbClr val="D90D39"/>
      </a:lt2>
      <a:accent1>
        <a:srgbClr val="4C9BDC"/>
      </a:accent1>
      <a:accent2>
        <a:srgbClr val="76B2E4"/>
      </a:accent2>
      <a:accent3>
        <a:srgbClr val="A5CCED"/>
      </a:accent3>
      <a:accent4>
        <a:srgbClr val="066BB0"/>
      </a:accent4>
      <a:accent5>
        <a:srgbClr val="DCDCDC"/>
      </a:accent5>
      <a:accent6>
        <a:srgbClr val="BFBFBF"/>
      </a:accent6>
      <a:hlink>
        <a:srgbClr val="4C9BDC"/>
      </a:hlink>
      <a:folHlink>
        <a:srgbClr val="066BB0"/>
      </a:folHlink>
    </a:clrScheme>
    <a:fontScheme name="nachsehen">
      <a:majorFont>
        <a:latin typeface="Book Antiqu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>
        <a:noAutofit/>
      </a:bodyPr>
      <a:lstStyle>
        <a:defPPr algn="ctr">
          <a:defRPr sz="1200" dirty="0">
            <a:latin typeface="+mn-lt"/>
          </a:defRPr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>
          <a:solidFill>
            <a:srgbClr val="000000"/>
          </a:solidFill>
          <a:tailEnd type="none" w="med" len="sm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90000" tIns="46800" rIns="90000" bIns="46800" rtlCol="0">
        <a:spAutoFit/>
      </a:bodyPr>
      <a:lstStyle>
        <a:defPPr>
          <a:defRPr sz="120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custClrLst>
    <a:custClr name="Grey 3">
      <a:srgbClr val="939393"/>
    </a:custClr>
    <a:custClr name="Grey 4">
      <a:srgbClr val="696969"/>
    </a:custClr>
    <a:custClr name="Green 1">
      <a:srgbClr val="DAF0A8"/>
    </a:custClr>
    <a:custClr name="Green 2">
      <a:srgbClr val="AFE06E"/>
    </a:custClr>
    <a:custClr name="Green 3">
      <a:srgbClr val="7DB935"/>
    </a:custClr>
    <a:custClr name="Green 4">
      <a:srgbClr val="608B2D"/>
    </a:custClr>
    <a:custClr name="Orange 1">
      <a:srgbClr val="F3CF74"/>
    </a:custClr>
    <a:custClr name="Orange 2">
      <a:srgbClr val="EFB643"/>
    </a:custClr>
    <a:custClr name="Orange 3">
      <a:srgbClr val="F18917"/>
    </a:custClr>
    <a:custClr name="Orange 4">
      <a:srgbClr val="D26308"/>
    </a:custClr>
  </a:custClr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7094</TotalTime>
  <Words>845</Words>
  <Application>Microsoft Office PowerPoint</Application>
  <PresentationFormat>Widescreen</PresentationFormat>
  <Paragraphs>260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ＭＳ Ｐゴシック</vt:lpstr>
      <vt:lpstr>ＭＳ Ｐゴシック</vt:lpstr>
      <vt:lpstr>Arial</vt:lpstr>
      <vt:lpstr>Book Antiqua</vt:lpstr>
      <vt:lpstr>Calibri</vt:lpstr>
      <vt:lpstr>Frutiger 45 Light</vt:lpstr>
      <vt:lpstr>Wingdings</vt:lpstr>
      <vt:lpstr>1_Blank</vt:lpstr>
      <vt:lpstr>2_PHS_Blue</vt:lpstr>
      <vt:lpstr>2_Blank</vt:lpstr>
      <vt:lpstr>think-cell Slide</vt:lpstr>
      <vt:lpstr>Digestive Health Institute Business Plan Focus Areas</vt:lpstr>
      <vt:lpstr>Digestive Health Leadership Council</vt:lpstr>
      <vt:lpstr>OVERVIEW – Phase 1 Areas of Focus</vt:lpstr>
      <vt:lpstr>Goal #1: Bariatric Surgery Growth Across System </vt:lpstr>
      <vt:lpstr>Bariatric Surgery Growth Details – S. California</vt:lpstr>
      <vt:lpstr>Next Steps and Open Questions</vt:lpstr>
    </vt:vector>
  </TitlesOfParts>
  <Company>Providence Health &amp;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</dc:title>
  <dc:creator>Kennedy, David R</dc:creator>
  <cp:lastModifiedBy>Sprengel, Julie J</cp:lastModifiedBy>
  <cp:revision>83</cp:revision>
  <cp:lastPrinted>2016-01-06T20:02:28Z</cp:lastPrinted>
  <dcterms:created xsi:type="dcterms:W3CDTF">2015-12-07T19:41:22Z</dcterms:created>
  <dcterms:modified xsi:type="dcterms:W3CDTF">2016-01-06T20:35:56Z</dcterms:modified>
</cp:coreProperties>
</file>